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4"/>
  </p:sldMasterIdLst>
  <p:notesMasterIdLst>
    <p:notesMasterId r:id="rId35"/>
  </p:notesMasterIdLst>
  <p:handoutMasterIdLst>
    <p:handoutMasterId r:id="rId36"/>
  </p:handoutMasterIdLst>
  <p:sldIdLst>
    <p:sldId id="257" r:id="rId5"/>
    <p:sldId id="273" r:id="rId6"/>
    <p:sldId id="268" r:id="rId7"/>
    <p:sldId id="284" r:id="rId8"/>
    <p:sldId id="272" r:id="rId9"/>
    <p:sldId id="283" r:id="rId10"/>
    <p:sldId id="278" r:id="rId11"/>
    <p:sldId id="274" r:id="rId12"/>
    <p:sldId id="276" r:id="rId13"/>
    <p:sldId id="297" r:id="rId14"/>
    <p:sldId id="300" r:id="rId15"/>
    <p:sldId id="301" r:id="rId16"/>
    <p:sldId id="302" r:id="rId17"/>
    <p:sldId id="298" r:id="rId18"/>
    <p:sldId id="291" r:id="rId19"/>
    <p:sldId id="285" r:id="rId20"/>
    <p:sldId id="279" r:id="rId21"/>
    <p:sldId id="296" r:id="rId22"/>
    <p:sldId id="281" r:id="rId23"/>
    <p:sldId id="280" r:id="rId24"/>
    <p:sldId id="286" r:id="rId25"/>
    <p:sldId id="287" r:id="rId26"/>
    <p:sldId id="299" r:id="rId27"/>
    <p:sldId id="277" r:id="rId28"/>
    <p:sldId id="293" r:id="rId29"/>
    <p:sldId id="294" r:id="rId30"/>
    <p:sldId id="295" r:id="rId31"/>
    <p:sldId id="288" r:id="rId32"/>
    <p:sldId id="290" r:id="rId33"/>
    <p:sldId id="289" r:id="rId34"/>
  </p:sldIdLst>
  <p:sldSz cx="12188825" cy="6858000"/>
  <p:notesSz cx="6858000" cy="9144000"/>
  <p:defaultTextStyle>
    <a:defPPr rtl="0">
      <a:defRPr lang="x-none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5500"/>
    <a:srgbClr val="C45900"/>
    <a:srgbClr val="394404"/>
    <a:srgbClr val="5F6F0F"/>
    <a:srgbClr val="718412"/>
    <a:srgbClr val="65741A"/>
    <a:srgbClr val="70811D"/>
    <a:srgbClr val="7B8D1F"/>
    <a:srgbClr val="839721"/>
    <a:srgbClr val="95AB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65" autoAdjust="0"/>
    <p:restoredTop sz="95774" autoAdjust="0"/>
  </p:normalViewPr>
  <p:slideViewPr>
    <p:cSldViewPr>
      <p:cViewPr varScale="1">
        <p:scale>
          <a:sx n="82" d="100"/>
          <a:sy n="82" d="100"/>
        </p:scale>
        <p:origin x="102" y="72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355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1264497950521974E-2"/>
          <c:y val="7.7325440861563711E-3"/>
          <c:w val="0.9724812379463833"/>
          <c:h val="0.77232812695660258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dLbl>
              <c:idx val="0"/>
              <c:layout>
                <c:manualLayout>
                  <c:x val="1.2254901960784088E-3"/>
                  <c:y val="-5.11109143586848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A6D9-4491-8EDA-A251FBC1D4B8}"/>
                </c:ext>
              </c:extLst>
            </c:dLbl>
            <c:dLbl>
              <c:idx val="1"/>
              <c:layout>
                <c:manualLayout>
                  <c:x val="0"/>
                  <c:y val="-9.555518771406304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A6D9-4491-8EDA-A251FBC1D4B8}"/>
                </c:ext>
              </c:extLst>
            </c:dLbl>
            <c:dLbl>
              <c:idx val="2"/>
              <c:layout>
                <c:manualLayout>
                  <c:x val="2.4509803921568627E-3"/>
                  <c:y val="-0.1133328970562143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A6D9-4491-8EDA-A251FBC1D4B8}"/>
                </c:ext>
              </c:extLst>
            </c:dLbl>
            <c:dLbl>
              <c:idx val="3"/>
              <c:layout>
                <c:manualLayout>
                  <c:x val="-4.9019607843138156E-3"/>
                  <c:y val="-0.1022218287173698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A6D9-4491-8EDA-A251FBC1D4B8}"/>
                </c:ext>
              </c:extLst>
            </c:dLbl>
            <c:dLbl>
              <c:idx val="4"/>
              <c:layout>
                <c:manualLayout>
                  <c:x val="-9.8039215686274508E-3"/>
                  <c:y val="-9.333297404629413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A6D9-4491-8EDA-A251FBC1D4B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工作表1!$A$2:$A$6</c:f>
              <c:numCache>
                <c:formatCode>General</c:formatCode>
                <c:ptCount val="5"/>
                <c:pt idx="0">
                  <c:v>4</c:v>
                </c:pt>
                <c:pt idx="1">
                  <c:v>16</c:v>
                </c:pt>
                <c:pt idx="2">
                  <c:v>64</c:v>
                </c:pt>
                <c:pt idx="3">
                  <c:v>256</c:v>
                </c:pt>
                <c:pt idx="4">
                  <c:v>1024</c:v>
                </c:pt>
              </c:numCache>
            </c:num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38.65</c:v>
                </c:pt>
                <c:pt idx="1">
                  <c:v>15.38</c:v>
                </c:pt>
                <c:pt idx="2">
                  <c:v>9.4700000000000006</c:v>
                </c:pt>
                <c:pt idx="3">
                  <c:v>6.21</c:v>
                </c:pt>
                <c:pt idx="4">
                  <c:v>5.88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6D9-4491-8EDA-A251FBC1D4B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11478223"/>
        <c:axId val="1711489759"/>
      </c:lineChart>
      <c:catAx>
        <c:axId val="1711478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711489759"/>
        <c:crosses val="autoZero"/>
        <c:auto val="1"/>
        <c:lblAlgn val="ctr"/>
        <c:lblOffset val="100"/>
        <c:noMultiLvlLbl val="0"/>
      </c:catAx>
      <c:valAx>
        <c:axId val="1711489759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7114782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Normal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elete val="1"/>
          </c:dLbls>
          <c:cat>
            <c:numRef>
              <c:f>工作表1!$A$2:$A$6</c:f>
              <c:numCache>
                <c:formatCode>General</c:formatCode>
                <c:ptCount val="5"/>
                <c:pt idx="0">
                  <c:v>4</c:v>
                </c:pt>
                <c:pt idx="1">
                  <c:v>16</c:v>
                </c:pt>
                <c:pt idx="2">
                  <c:v>64</c:v>
                </c:pt>
                <c:pt idx="3">
                  <c:v>256</c:v>
                </c:pt>
                <c:pt idx="4">
                  <c:v>1024</c:v>
                </c:pt>
              </c:numCache>
            </c:num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38.65</c:v>
                </c:pt>
                <c:pt idx="1">
                  <c:v>15.38</c:v>
                </c:pt>
                <c:pt idx="2">
                  <c:v>9.4700000000000006</c:v>
                </c:pt>
                <c:pt idx="3">
                  <c:v>6.21</c:v>
                </c:pt>
                <c:pt idx="4">
                  <c:v>5.88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D9-4491-8EDA-A251FBC1D4B8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Const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elete val="1"/>
          </c:dLbls>
          <c:cat>
            <c:numRef>
              <c:f>工作表1!$A$2:$A$6</c:f>
              <c:numCache>
                <c:formatCode>General</c:formatCode>
                <c:ptCount val="5"/>
                <c:pt idx="0">
                  <c:v>4</c:v>
                </c:pt>
                <c:pt idx="1">
                  <c:v>16</c:v>
                </c:pt>
                <c:pt idx="2">
                  <c:v>64</c:v>
                </c:pt>
                <c:pt idx="3">
                  <c:v>256</c:v>
                </c:pt>
                <c:pt idx="4">
                  <c:v>1024</c:v>
                </c:pt>
              </c:numCache>
            </c:numRef>
          </c:cat>
          <c:val>
            <c:numRef>
              <c:f>工作表1!$C$2:$C$6</c:f>
              <c:numCache>
                <c:formatCode>General</c:formatCode>
                <c:ptCount val="5"/>
                <c:pt idx="0">
                  <c:v>29.13</c:v>
                </c:pt>
                <c:pt idx="1">
                  <c:v>13.41</c:v>
                </c:pt>
                <c:pt idx="2">
                  <c:v>8.27</c:v>
                </c:pt>
                <c:pt idx="3">
                  <c:v>5.0599999999999996</c:v>
                </c:pt>
                <c:pt idx="4">
                  <c:v>4.62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5D-4A0B-A688-335C0BFDD1A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11478223"/>
        <c:axId val="1711489759"/>
      </c:barChart>
      <c:catAx>
        <c:axId val="1711478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6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711489759"/>
        <c:crosses val="autoZero"/>
        <c:auto val="1"/>
        <c:lblAlgn val="ctr"/>
        <c:lblOffset val="100"/>
        <c:noMultiLvlLbl val="0"/>
      </c:catAx>
      <c:valAx>
        <c:axId val="1711489759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711478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3328498919252741"/>
          <c:y val="4.0404040404040407E-2"/>
          <c:w val="0.52852806083063142"/>
          <c:h val="0.13744412630239403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TW" dirty="0" smtClean="0"/>
              <a:t>CUDA V.S</a:t>
            </a:r>
            <a:r>
              <a:rPr lang="en-US" altLang="zh-TW" baseline="0" dirty="0" smtClean="0"/>
              <a:t> </a:t>
            </a:r>
            <a:r>
              <a:rPr lang="en-US" altLang="zh-TW" baseline="0" dirty="0" err="1" smtClean="0"/>
              <a:t>OpenCL</a:t>
            </a:r>
            <a:endParaRPr lang="zh-TW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CUDA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工作表1!$A$2:$A$11</c:f>
              <c:numCache>
                <c:formatCode>General</c:formatCode>
                <c:ptCount val="10"/>
              </c:numCache>
            </c:numRef>
          </c:cat>
          <c:val>
            <c:numRef>
              <c:f>工作表1!$B$2:$B$11</c:f>
              <c:numCache>
                <c:formatCode>General</c:formatCode>
                <c:ptCount val="10"/>
                <c:pt idx="0">
                  <c:v>5.94</c:v>
                </c:pt>
                <c:pt idx="1">
                  <c:v>5.8620000000000001</c:v>
                </c:pt>
                <c:pt idx="2">
                  <c:v>5.8689999999999998</c:v>
                </c:pt>
                <c:pt idx="3">
                  <c:v>5.8849999999999998</c:v>
                </c:pt>
                <c:pt idx="4">
                  <c:v>5.8970000000000002</c:v>
                </c:pt>
                <c:pt idx="5">
                  <c:v>5.8780000000000001</c:v>
                </c:pt>
                <c:pt idx="6">
                  <c:v>5.8840000000000003</c:v>
                </c:pt>
                <c:pt idx="7">
                  <c:v>5.8760000000000003</c:v>
                </c:pt>
                <c:pt idx="8">
                  <c:v>5.8890000000000002</c:v>
                </c:pt>
                <c:pt idx="9">
                  <c:v>5.9189999999999996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BCE-495C-BFCA-5925336050A0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OpenCL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工作表1!$A$2:$A$11</c:f>
              <c:numCache>
                <c:formatCode>General</c:formatCode>
                <c:ptCount val="10"/>
              </c:numCache>
            </c:numRef>
          </c:cat>
          <c:val>
            <c:numRef>
              <c:f>工作表1!$C$2:$C$11</c:f>
              <c:numCache>
                <c:formatCode>General</c:formatCode>
                <c:ptCount val="10"/>
                <c:pt idx="0">
                  <c:v>5.5449999999999999</c:v>
                </c:pt>
                <c:pt idx="1">
                  <c:v>5.532</c:v>
                </c:pt>
                <c:pt idx="2">
                  <c:v>5.5529999999999999</c:v>
                </c:pt>
                <c:pt idx="3">
                  <c:v>5.5629999999999997</c:v>
                </c:pt>
                <c:pt idx="4">
                  <c:v>5.5609999999999999</c:v>
                </c:pt>
                <c:pt idx="5">
                  <c:v>5.5670000000000002</c:v>
                </c:pt>
                <c:pt idx="6">
                  <c:v>5.577</c:v>
                </c:pt>
                <c:pt idx="7">
                  <c:v>5.57</c:v>
                </c:pt>
                <c:pt idx="8">
                  <c:v>5.577</c:v>
                </c:pt>
                <c:pt idx="9">
                  <c:v>5.5860000000000003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BCE-495C-BFCA-5925336050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756032"/>
        <c:axId val="48757280"/>
      </c:lineChart>
      <c:catAx>
        <c:axId val="48756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48757280"/>
        <c:crosses val="autoZero"/>
        <c:auto val="1"/>
        <c:lblAlgn val="ctr"/>
        <c:lblOffset val="100"/>
        <c:noMultiLvlLbl val="0"/>
      </c:catAx>
      <c:valAx>
        <c:axId val="48757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48756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E8E4598D-4B8E-4F90-86D1-58E1D2EA394D}" type="datetime1">
              <a:rPr lang="zh-TW" altLang="en-US" smtClean="0">
                <a:latin typeface="+mj-ea"/>
                <a:ea typeface="+mj-ea"/>
              </a:rPr>
              <a:pPr algn="r" rtl="0"/>
              <a:t>2018/12/27</a:t>
            </a:fld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TW" smtClean="0">
                <a:latin typeface="+mj-ea"/>
                <a:ea typeface="+mj-ea"/>
              </a:rPr>
              <a:pPr algn="r" rtl="0"/>
              <a:t>‹#›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dirty="0"/>
              <a:t>按一下以編輯母片文字樣式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</p:txBody>
      </p:sp>
      <p:sp>
        <p:nvSpPr>
          <p:cNvPr id="9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10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E8E4598D-4B8E-4F90-86D1-58E1D2EA394D}" type="datetime1">
              <a:rPr lang="zh-TW" altLang="en-US" smtClean="0">
                <a:latin typeface="+mj-ea"/>
                <a:ea typeface="+mj-ea"/>
              </a:rPr>
              <a:pPr algn="r" rtl="0"/>
              <a:t>2018/12/27</a:t>
            </a:fld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11" name="頁尾預留位置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12" name="投影片編號預留位置 4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TW" smtClean="0">
                <a:latin typeface="+mj-ea"/>
                <a:ea typeface="+mj-ea"/>
              </a:rPr>
              <a:pPr algn="r" rtl="0"/>
              <a:t>‹#›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j-ea"/>
        <a:ea typeface="+mj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j-ea"/>
        <a:ea typeface="+mj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j-ea"/>
        <a:ea typeface="+mj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j-ea"/>
        <a:ea typeface="+mj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j-ea"/>
        <a:ea typeface="+mj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1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4159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21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11706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24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01206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0"/>
            <a:fld id="{79429053-DC2A-4342-ADD4-2FD729D91E2C}" type="slidenum">
              <a:rPr lang="en-US" altLang="zh-TW" smtClean="0">
                <a:latin typeface="+mj-ea"/>
                <a:ea typeface="+mj-ea"/>
              </a:rPr>
              <a:pPr algn="r" rtl="0"/>
              <a:t>2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21610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3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83580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4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43049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7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44468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9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92651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15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03775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17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59025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TW" smtClean="0">
                <a:latin typeface="+mj-ea"/>
                <a:ea typeface="+mj-ea"/>
              </a:rPr>
              <a:pPr algn="r" rtl="0"/>
              <a:t>20</a:t>
            </a:fld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54646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336" y="1769541"/>
            <a:ext cx="9437576" cy="1828801"/>
          </a:xfrm>
        </p:spPr>
        <p:txBody>
          <a:bodyPr anchor="b">
            <a:normAutofit/>
          </a:bodyPr>
          <a:lstStyle>
            <a:lvl1pPr algn="ctr">
              <a:defRPr sz="5398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336" y="3598339"/>
            <a:ext cx="9437576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4458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19" y="547807"/>
            <a:ext cx="10139158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568" y="4565255"/>
            <a:ext cx="10352629" cy="543472"/>
          </a:xfrm>
        </p:spPr>
        <p:txBody>
          <a:bodyPr anchor="b">
            <a:normAutofit/>
          </a:bodyPr>
          <a:lstStyle>
            <a:lvl1pPr algn="ctr">
              <a:defRPr sz="279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045" y="695010"/>
            <a:ext cx="9842782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99"/>
            </a:lvl1pPr>
            <a:lvl2pPr marL="457063" indent="0">
              <a:buNone/>
              <a:defRPr sz="1999"/>
            </a:lvl2pPr>
            <a:lvl3pPr marL="914126" indent="0">
              <a:buNone/>
              <a:defRPr sz="19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557" y="5108728"/>
            <a:ext cx="10351066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693715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557" y="608437"/>
            <a:ext cx="10351066" cy="3534344"/>
          </a:xfrm>
        </p:spPr>
        <p:txBody>
          <a:bodyPr anchor="ctr"/>
          <a:lstStyle>
            <a:lvl1pPr>
              <a:defRPr sz="319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556" y="4295180"/>
            <a:ext cx="10351067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83214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609600"/>
            <a:ext cx="9300329" cy="2992904"/>
          </a:xfrm>
        </p:spPr>
        <p:txBody>
          <a:bodyPr anchor="ctr"/>
          <a:lstStyle>
            <a:lvl1pPr>
              <a:defRPr sz="319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196" y="3610033"/>
            <a:ext cx="8750020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556" y="4304353"/>
            <a:ext cx="10351067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342" y="884796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1981" y="2928258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4052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556" y="2126943"/>
            <a:ext cx="10351067" cy="2511835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547" y="4650556"/>
            <a:ext cx="1034950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05928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557" y="609600"/>
            <a:ext cx="10351066" cy="97045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557" y="1885950"/>
            <a:ext cx="330012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557" y="2571750"/>
            <a:ext cx="330012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5553" y="1885950"/>
            <a:ext cx="330012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0279" y="2571750"/>
            <a:ext cx="330012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4498" y="1885950"/>
            <a:ext cx="330012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4498" y="2571750"/>
            <a:ext cx="330012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16121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728" y="1818215"/>
            <a:ext cx="333910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53" y="1818215"/>
            <a:ext cx="333910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984" y="1818215"/>
            <a:ext cx="333910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556" y="609600"/>
            <a:ext cx="10351067" cy="97045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557" y="3904106"/>
            <a:ext cx="330012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19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7837" y="1938918"/>
            <a:ext cx="3091563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557" y="4480369"/>
            <a:ext cx="330012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1631" y="3904106"/>
            <a:ext cx="330012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19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4559" y="1939094"/>
            <a:ext cx="3091563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0279" y="4480368"/>
            <a:ext cx="330012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4623" y="3904106"/>
            <a:ext cx="330012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19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3595" y="1934432"/>
            <a:ext cx="3091563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4498" y="4480366"/>
            <a:ext cx="330012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72593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15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0729" y="609600"/>
            <a:ext cx="2283892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558" y="609600"/>
            <a:ext cx="7914810" cy="5181601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8083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6048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1761068"/>
            <a:ext cx="9588052" cy="1828813"/>
          </a:xfrm>
        </p:spPr>
        <p:txBody>
          <a:bodyPr anchor="b"/>
          <a:lstStyle>
            <a:lvl1pPr algn="ctr">
              <a:defRPr sz="3999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3589879"/>
            <a:ext cx="9588052" cy="1507054"/>
          </a:xfrm>
        </p:spPr>
        <p:txBody>
          <a:bodyPr anchor="t"/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811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558" y="1732449"/>
            <a:ext cx="5059179" cy="4058750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1277" y="1732450"/>
            <a:ext cx="5063346" cy="4058751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97626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557" y="1734507"/>
            <a:ext cx="5087747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876" y="1734507"/>
            <a:ext cx="5087747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610" y="1835254"/>
            <a:ext cx="487507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3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610" y="2380138"/>
            <a:ext cx="4875074" cy="3411063"/>
          </a:xfrm>
        </p:spPr>
        <p:txBody>
          <a:bodyPr anchor="t"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3328" y="1835255"/>
            <a:ext cx="4894055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3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3328" y="2380138"/>
            <a:ext cx="4894055" cy="3411063"/>
          </a:xfrm>
        </p:spPr>
        <p:txBody>
          <a:bodyPr anchor="t"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65901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4529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876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557" y="609600"/>
            <a:ext cx="3705924" cy="1821918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4369" y="609600"/>
            <a:ext cx="6410254" cy="518160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557" y="2431518"/>
            <a:ext cx="3705924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79924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1765" y="609600"/>
            <a:ext cx="3583233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558" y="609923"/>
            <a:ext cx="5933403" cy="1829338"/>
          </a:xfrm>
        </p:spPr>
        <p:txBody>
          <a:bodyPr anchor="b">
            <a:noAutofit/>
          </a:bodyPr>
          <a:lstStyle>
            <a:lvl1pPr algn="ctr">
              <a:defRPr sz="3199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0613" y="763702"/>
            <a:ext cx="3274898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558" y="2439261"/>
            <a:ext cx="5933403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6580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557" y="609600"/>
            <a:ext cx="10351066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557" y="1732450"/>
            <a:ext cx="10351066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6736" y="5883276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648EAF3-A6E8-4E9A-8D84-778422506FC2}" type="datetime1">
              <a:rPr lang="zh-TW" altLang="en-US" smtClean="0"/>
              <a:pPr/>
              <a:t>2018/12/27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558" y="5883276"/>
            <a:ext cx="66711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1273" y="5883276"/>
            <a:ext cx="7533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014DD1E-5D91-48A3-AD6D-45FBA980D10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039999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457063" rtl="0" eaLnBrk="1" latinLnBrk="0" hangingPunct="1">
        <a:spcBef>
          <a:spcPct val="0"/>
        </a:spcBef>
        <a:buNone/>
        <a:defRPr sz="399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05908" algn="l" defTabSz="457063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99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19784" indent="-269919" algn="l" defTabSz="457063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79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5692" indent="-215935" algn="l" defTabSz="457063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5584" indent="-215935" algn="l" defTabSz="457063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3498" indent="-215935" algn="l" defTabSz="457063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3996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079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8163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5268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developer.apple.com/library/archive/documentation/Performance/Conceptual/vImage/ConvolutionOperations/ConvolutionOperations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9826" y="0"/>
            <a:ext cx="12188825" cy="3048000"/>
          </a:xfrm>
        </p:spPr>
        <p:txBody>
          <a:bodyPr rtlCol="0">
            <a:normAutofit fontScale="90000"/>
          </a:bodyPr>
          <a:lstStyle/>
          <a:p>
            <a:pPr rtl="0"/>
            <a:r>
              <a:rPr lang="en-US" altLang="zh-TW" sz="80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Gaussian Blur</a:t>
            </a:r>
            <a:r>
              <a:rPr lang="en-US" altLang="zh-TW" sz="67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/>
            </a:r>
            <a:br>
              <a:rPr lang="en-US" altLang="zh-TW" sz="67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</a:br>
            <a:r>
              <a:rPr lang="en-US" altLang="zh-TW" sz="67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/>
            </a:r>
            <a:br>
              <a:rPr lang="en-US" altLang="zh-TW" sz="67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</a:br>
            <a:r>
              <a:rPr lang="en-US" altLang="zh-TW" sz="53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Different Parallel Platforms Comparison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>
          <a:xfrm>
            <a:off x="1716923" y="4267200"/>
            <a:ext cx="8735325" cy="2286000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Group No. 24</a:t>
            </a:r>
          </a:p>
          <a:p>
            <a:pPr rtl="0"/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0756031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資工所 李鴻暘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rtl="0"/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0416324 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資工系 胡安鳳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rtl="0"/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0416024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資工系 陳羿豐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rtl="0"/>
            <a:endParaRPr lang="zh-TW" altLang="en-US" sz="3000" dirty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2812" y="2743200"/>
            <a:ext cx="10351066" cy="970450"/>
          </a:xfrm>
        </p:spPr>
        <p:txBody>
          <a:bodyPr>
            <a:noAutofit/>
          </a:bodyPr>
          <a:lstStyle/>
          <a:p>
            <a:r>
              <a:rPr lang="en-US" altLang="zh-TW" sz="8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OpenMP</a:t>
            </a:r>
            <a:endParaRPr lang="zh-TW" altLang="en-US" sz="8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108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1139" y="396440"/>
            <a:ext cx="10351066" cy="970197"/>
          </a:xfrm>
        </p:spPr>
        <p:txBody>
          <a:bodyPr/>
          <a:lstStyle/>
          <a:p>
            <a:r>
              <a:rPr lang="en-US" altLang="zh-TW" dirty="0" smtClean="0"/>
              <a:t>Using </a:t>
            </a:r>
            <a:r>
              <a:rPr lang="en-US" altLang="zh-TW" dirty="0" err="1" smtClean="0"/>
              <a:t>OpenMP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11139" y="1366638"/>
            <a:ext cx="10351066" cy="4057694"/>
          </a:xfrm>
        </p:spPr>
        <p:txBody>
          <a:bodyPr>
            <a:normAutofit/>
          </a:bodyPr>
          <a:lstStyle/>
          <a:p>
            <a:r>
              <a:rPr lang="en-US" altLang="zh-TW" sz="2399" dirty="0"/>
              <a:t>We only need to add some #pragma lines to our program to parallelize it. </a:t>
            </a:r>
            <a:r>
              <a:rPr lang="en-US" altLang="zh-TW" sz="2399" dirty="0" err="1"/>
              <a:t>OpenMP</a:t>
            </a:r>
            <a:r>
              <a:rPr lang="en-US" altLang="zh-TW" sz="2399" dirty="0"/>
              <a:t> is convenient.</a:t>
            </a:r>
          </a:p>
          <a:p>
            <a:r>
              <a:rPr lang="en-US" altLang="zh-TW" sz="2399" dirty="0"/>
              <a:t>Parallelization method: Segment the image into 4 part, each part for one thread respectively. (</a:t>
            </a:r>
            <a:r>
              <a:rPr lang="en-US" altLang="zh-TW" sz="2399" dirty="0" err="1"/>
              <a:t>OpenMP</a:t>
            </a:r>
            <a:r>
              <a:rPr lang="en-US" altLang="zh-TW" sz="2399" dirty="0"/>
              <a:t> default)</a:t>
            </a:r>
            <a:endParaRPr lang="zh-TW" altLang="en-US" sz="2399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/>
          </p:nvPr>
        </p:nvGraphicFramePr>
        <p:xfrm>
          <a:off x="2026148" y="3308519"/>
          <a:ext cx="8121048" cy="31685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0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0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0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0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92126"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126"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126"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126"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926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556" y="1600676"/>
            <a:ext cx="10351066" cy="970197"/>
          </a:xfrm>
        </p:spPr>
        <p:txBody>
          <a:bodyPr/>
          <a:lstStyle/>
          <a:p>
            <a:r>
              <a:rPr lang="en-US" altLang="zh-TW" dirty="0" smtClean="0"/>
              <a:t>Try to Speed Up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93723" y="2825786"/>
            <a:ext cx="7990732" cy="2510649"/>
          </a:xfrm>
        </p:spPr>
        <p:txBody>
          <a:bodyPr>
            <a:normAutofit/>
          </a:bodyPr>
          <a:lstStyle/>
          <a:p>
            <a:r>
              <a:rPr lang="en-US" altLang="zh-TW" sz="2799" dirty="0">
                <a:solidFill>
                  <a:srgbClr val="FF0000"/>
                </a:solidFill>
              </a:rPr>
              <a:t>#pragma </a:t>
            </a:r>
            <a:r>
              <a:rPr lang="en-US" altLang="zh-TW" sz="2799" dirty="0" err="1">
                <a:solidFill>
                  <a:srgbClr val="FF0000"/>
                </a:solidFill>
              </a:rPr>
              <a:t>omp</a:t>
            </a:r>
            <a:r>
              <a:rPr lang="en-US" altLang="zh-TW" sz="2799" dirty="0">
                <a:solidFill>
                  <a:srgbClr val="FF0000"/>
                </a:solidFill>
              </a:rPr>
              <a:t> parallel for schedule(static, 1)</a:t>
            </a:r>
          </a:p>
          <a:p>
            <a:pPr lvl="1"/>
            <a:r>
              <a:rPr lang="en-US" altLang="zh-TW" sz="2799" dirty="0"/>
              <a:t>E</a:t>
            </a:r>
            <a:r>
              <a:rPr lang="en-US" altLang="zh-TW" sz="2799" dirty="0"/>
              <a:t>ach part would be 1 pixel high</a:t>
            </a:r>
          </a:p>
          <a:p>
            <a:pPr lvl="1"/>
            <a:r>
              <a:rPr lang="en-US" altLang="zh-TW" sz="2799" dirty="0"/>
              <a:t>No difference in performance</a:t>
            </a:r>
            <a:endParaRPr lang="en-US" altLang="zh-TW" sz="2799" dirty="0"/>
          </a:p>
        </p:txBody>
      </p:sp>
    </p:spTree>
    <p:extLst>
      <p:ext uri="{BB962C8B-B14F-4D97-AF65-F5344CB8AC3E}">
        <p14:creationId xmlns:p14="http://schemas.microsoft.com/office/powerpoint/2010/main" val="2667616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22347" y="450455"/>
            <a:ext cx="10351066" cy="970197"/>
          </a:xfrm>
        </p:spPr>
        <p:txBody>
          <a:bodyPr/>
          <a:lstStyle/>
          <a:p>
            <a:r>
              <a:rPr lang="en-US" altLang="zh-TW" dirty="0" err="1" smtClean="0"/>
              <a:t>OpenMP</a:t>
            </a:r>
            <a:r>
              <a:rPr lang="en-US" altLang="zh-TW" dirty="0" smtClean="0"/>
              <a:t> result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064" y="1646615"/>
            <a:ext cx="5730213" cy="3223245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99" y="1646615"/>
            <a:ext cx="5730214" cy="3223245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457080" y="5321784"/>
            <a:ext cx="11731744" cy="1076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Serial 4964sec, </a:t>
            </a:r>
            <a:r>
              <a:rPr lang="en-US" sz="3199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OpenMP</a:t>
            </a:r>
            <a:r>
              <a:rPr lang="en-US" sz="3199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1332sec,  accelerate </a:t>
            </a:r>
            <a:r>
              <a:rPr lang="en-US" sz="3199" u="sng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3.73x</a:t>
            </a:r>
          </a:p>
          <a:p>
            <a:pPr algn="ctr"/>
            <a:r>
              <a:rPr lang="en-US" sz="3199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Error is </a:t>
            </a:r>
            <a:r>
              <a:rPr lang="en-US" altLang="zh-TW" sz="3199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en-US" sz="3199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% by using diff. </a:t>
            </a:r>
            <a:endParaRPr lang="en-US" sz="3199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46144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2812" y="2743200"/>
            <a:ext cx="10351066" cy="970450"/>
          </a:xfrm>
        </p:spPr>
        <p:txBody>
          <a:bodyPr>
            <a:noAutofit/>
          </a:bodyPr>
          <a:lstStyle/>
          <a:p>
            <a:r>
              <a:rPr lang="en-US" altLang="zh-TW" sz="8800" dirty="0" smtClean="0">
                <a:latin typeface="Arial" panose="020B0604020202020204" pitchFamily="34" charset="0"/>
                <a:cs typeface="Arial" panose="020B0604020202020204" pitchFamily="34" charset="0"/>
              </a:rPr>
              <a:t>CUDA</a:t>
            </a:r>
            <a:endParaRPr lang="zh-TW" altLang="en-US" sz="8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61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755172"/>
              </p:ext>
            </p:extLst>
          </p:nvPr>
        </p:nvGraphicFramePr>
        <p:xfrm>
          <a:off x="2381804" y="491044"/>
          <a:ext cx="7393496" cy="523235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24187">
                  <a:extLst>
                    <a:ext uri="{9D8B030D-6E8A-4147-A177-3AD203B41FA5}">
                      <a16:colId xmlns:a16="http://schemas.microsoft.com/office/drawing/2014/main" val="2143632981"/>
                    </a:ext>
                  </a:extLst>
                </a:gridCol>
                <a:gridCol w="924187">
                  <a:extLst>
                    <a:ext uri="{9D8B030D-6E8A-4147-A177-3AD203B41FA5}">
                      <a16:colId xmlns:a16="http://schemas.microsoft.com/office/drawing/2014/main" val="256714713"/>
                    </a:ext>
                  </a:extLst>
                </a:gridCol>
                <a:gridCol w="924187">
                  <a:extLst>
                    <a:ext uri="{9D8B030D-6E8A-4147-A177-3AD203B41FA5}">
                      <a16:colId xmlns:a16="http://schemas.microsoft.com/office/drawing/2014/main" val="3383731159"/>
                    </a:ext>
                  </a:extLst>
                </a:gridCol>
                <a:gridCol w="924187">
                  <a:extLst>
                    <a:ext uri="{9D8B030D-6E8A-4147-A177-3AD203B41FA5}">
                      <a16:colId xmlns:a16="http://schemas.microsoft.com/office/drawing/2014/main" val="44299500"/>
                    </a:ext>
                  </a:extLst>
                </a:gridCol>
                <a:gridCol w="924187">
                  <a:extLst>
                    <a:ext uri="{9D8B030D-6E8A-4147-A177-3AD203B41FA5}">
                      <a16:colId xmlns:a16="http://schemas.microsoft.com/office/drawing/2014/main" val="3040518523"/>
                    </a:ext>
                  </a:extLst>
                </a:gridCol>
                <a:gridCol w="924187">
                  <a:extLst>
                    <a:ext uri="{9D8B030D-6E8A-4147-A177-3AD203B41FA5}">
                      <a16:colId xmlns:a16="http://schemas.microsoft.com/office/drawing/2014/main" val="61716542"/>
                    </a:ext>
                  </a:extLst>
                </a:gridCol>
                <a:gridCol w="924187">
                  <a:extLst>
                    <a:ext uri="{9D8B030D-6E8A-4147-A177-3AD203B41FA5}">
                      <a16:colId xmlns:a16="http://schemas.microsoft.com/office/drawing/2014/main" val="2766088148"/>
                    </a:ext>
                  </a:extLst>
                </a:gridCol>
                <a:gridCol w="924187">
                  <a:extLst>
                    <a:ext uri="{9D8B030D-6E8A-4147-A177-3AD203B41FA5}">
                      <a16:colId xmlns:a16="http://schemas.microsoft.com/office/drawing/2014/main" val="1119374313"/>
                    </a:ext>
                  </a:extLst>
                </a:gridCol>
              </a:tblGrid>
              <a:tr h="640885">
                <a:tc rowSpan="4" gridSpan="4">
                  <a:txBody>
                    <a:bodyPr/>
                    <a:lstStyle/>
                    <a:p>
                      <a:pPr algn="ctr"/>
                      <a:r>
                        <a:rPr lang="en-US" altLang="zh-TW" sz="37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1024</a:t>
                      </a:r>
                      <a:r>
                        <a:rPr lang="zh-TW" altLang="en-US" sz="37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endParaRPr lang="en-US" altLang="zh-TW" sz="3700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/>
                      <a:r>
                        <a:rPr lang="en-US" altLang="zh-TW" sz="37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threads</a:t>
                      </a:r>
                      <a:r>
                        <a:rPr lang="en-US" altLang="zh-TW" sz="37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</a:p>
                    <a:p>
                      <a:pPr algn="ctr"/>
                      <a:r>
                        <a:rPr lang="en-US" altLang="zh-TW" sz="37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per</a:t>
                      </a:r>
                    </a:p>
                    <a:p>
                      <a:pPr algn="ctr"/>
                      <a:r>
                        <a:rPr lang="en-US" altLang="zh-TW" sz="37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block</a:t>
                      </a:r>
                    </a:p>
                  </a:txBody>
                  <a:tcPr marL="106078" marR="106078" marT="53039" marB="53039">
                    <a:solidFill>
                      <a:schemeClr val="accent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extLst>
                  <a:ext uri="{0D108BD9-81ED-4DB2-BD59-A6C34878D82A}">
                    <a16:rowId xmlns:a16="http://schemas.microsoft.com/office/drawing/2014/main" val="3710824741"/>
                  </a:ext>
                </a:extLst>
              </a:tr>
              <a:tr h="742543">
                <a:tc gridSpan="4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4200" dirty="0" smtClean="0"/>
                        <a:t> </a:t>
                      </a:r>
                      <a:endParaRPr lang="en-US" sz="42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42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42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4200" dirty="0"/>
                    </a:p>
                  </a:txBody>
                  <a:tcPr marL="106078" marR="106078" marT="53039" marB="53039"/>
                </a:tc>
                <a:extLst>
                  <a:ext uri="{0D108BD9-81ED-4DB2-BD59-A6C34878D82A}">
                    <a16:rowId xmlns:a16="http://schemas.microsoft.com/office/drawing/2014/main" val="4108638129"/>
                  </a:ext>
                </a:extLst>
              </a:tr>
              <a:tr h="640885">
                <a:tc gridSpan="4"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extLst>
                  <a:ext uri="{0D108BD9-81ED-4DB2-BD59-A6C34878D82A}">
                    <a16:rowId xmlns:a16="http://schemas.microsoft.com/office/drawing/2014/main" val="1889495464"/>
                  </a:ext>
                </a:extLst>
              </a:tr>
              <a:tr h="640885">
                <a:tc gridSpan="4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extLst>
                  <a:ext uri="{0D108BD9-81ED-4DB2-BD59-A6C34878D82A}">
                    <a16:rowId xmlns:a16="http://schemas.microsoft.com/office/drawing/2014/main" val="1691667041"/>
                  </a:ext>
                </a:extLst>
              </a:tr>
              <a:tr h="640885"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pPr algn="ctr"/>
                      <a:endParaRPr lang="en-US" sz="3200" b="1" dirty="0">
                        <a:latin typeface="+mj-ea"/>
                        <a:ea typeface="+mj-ea"/>
                      </a:endParaRPr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extLst>
                  <a:ext uri="{0D108BD9-81ED-4DB2-BD59-A6C34878D82A}">
                    <a16:rowId xmlns:a16="http://schemas.microsoft.com/office/drawing/2014/main" val="1208744398"/>
                  </a:ext>
                </a:extLst>
              </a:tr>
              <a:tr h="640885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pPr algn="ctr"/>
                      <a:endParaRPr lang="en-US" sz="3200" b="1" dirty="0">
                        <a:latin typeface="+mj-ea"/>
                        <a:ea typeface="+mj-ea"/>
                      </a:endParaRPr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extLst>
                  <a:ext uri="{0D108BD9-81ED-4DB2-BD59-A6C34878D82A}">
                    <a16:rowId xmlns:a16="http://schemas.microsoft.com/office/drawing/2014/main" val="3909699655"/>
                  </a:ext>
                </a:extLst>
              </a:tr>
              <a:tr h="640885"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pPr algn="ctr"/>
                      <a:endParaRPr lang="en-US" sz="3200" b="1" dirty="0">
                        <a:latin typeface="+mj-ea"/>
                        <a:ea typeface="+mj-ea"/>
                      </a:endParaRPr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extLst>
                  <a:ext uri="{0D108BD9-81ED-4DB2-BD59-A6C34878D82A}">
                    <a16:rowId xmlns:a16="http://schemas.microsoft.com/office/drawing/2014/main" val="714303597"/>
                  </a:ext>
                </a:extLst>
              </a:tr>
              <a:tr h="640885"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pPr algn="ctr"/>
                      <a:endParaRPr lang="en-US" sz="3200" b="1" dirty="0">
                        <a:latin typeface="+mj-ea"/>
                        <a:ea typeface="+mj-ea"/>
                      </a:endParaRPr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 marL="106078" marR="106078" marT="53039" marB="53039"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06078" marR="106078" marT="53039" marB="53039"/>
                </a:tc>
                <a:extLst>
                  <a:ext uri="{0D108BD9-81ED-4DB2-BD59-A6C34878D82A}">
                    <a16:rowId xmlns:a16="http://schemas.microsoft.com/office/drawing/2014/main" val="1843144627"/>
                  </a:ext>
                </a:extLst>
              </a:tr>
            </a:tbl>
          </a:graphicData>
        </a:graphic>
      </p:graphicFrame>
      <p:sp>
        <p:nvSpPr>
          <p:cNvPr id="5" name="左大括弧 4"/>
          <p:cNvSpPr/>
          <p:nvPr/>
        </p:nvSpPr>
        <p:spPr>
          <a:xfrm>
            <a:off x="1826495" y="514490"/>
            <a:ext cx="381000" cy="5208907"/>
          </a:xfrm>
          <a:prstGeom prst="leftBrace">
            <a:avLst>
              <a:gd name="adj1" fmla="val 8333"/>
              <a:gd name="adj2" fmla="val 50645"/>
            </a:avLst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字方塊 5"/>
          <p:cNvSpPr txBox="1"/>
          <p:nvPr/>
        </p:nvSpPr>
        <p:spPr>
          <a:xfrm>
            <a:off x="544336" y="2795777"/>
            <a:ext cx="1818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+mj-ea"/>
                <a:ea typeface="+mj-ea"/>
              </a:rPr>
              <a:t>4320</a:t>
            </a:r>
            <a:endParaRPr lang="en-US" sz="3600" dirty="0">
              <a:latin typeface="+mj-ea"/>
              <a:ea typeface="+mj-ea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432715" y="6219586"/>
            <a:ext cx="1818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 smtClean="0">
                <a:latin typeface="+mj-ea"/>
                <a:ea typeface="+mj-ea"/>
              </a:rPr>
              <a:t>7680</a:t>
            </a:r>
            <a:endParaRPr lang="en-US" sz="3600" dirty="0">
              <a:latin typeface="+mj-ea"/>
              <a:ea typeface="+mj-ea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0056812" y="4268925"/>
            <a:ext cx="18726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Total 32400*3 </a:t>
            </a: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向下箭號 9"/>
          <p:cNvSpPr/>
          <p:nvPr/>
        </p:nvSpPr>
        <p:spPr>
          <a:xfrm>
            <a:off x="4113212" y="3703210"/>
            <a:ext cx="762000" cy="1905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向下箭號 11"/>
          <p:cNvSpPr/>
          <p:nvPr/>
        </p:nvSpPr>
        <p:spPr>
          <a:xfrm rot="16200000">
            <a:off x="7351712" y="1142689"/>
            <a:ext cx="762000" cy="1905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向下箭號 13"/>
          <p:cNvSpPr/>
          <p:nvPr/>
        </p:nvSpPr>
        <p:spPr>
          <a:xfrm rot="18335617">
            <a:off x="6957158" y="3618711"/>
            <a:ext cx="762000" cy="1905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左大括弧 14"/>
          <p:cNvSpPr/>
          <p:nvPr/>
        </p:nvSpPr>
        <p:spPr>
          <a:xfrm rot="16200000">
            <a:off x="5904845" y="2349128"/>
            <a:ext cx="381000" cy="7359915"/>
          </a:xfrm>
          <a:prstGeom prst="leftBrace">
            <a:avLst>
              <a:gd name="adj1" fmla="val 8333"/>
              <a:gd name="adj2" fmla="val 50645"/>
            </a:avLst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2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454025" y="5218536"/>
            <a:ext cx="1173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Serial 4964sec, CUDA 5.875sec, accelerate </a:t>
            </a:r>
            <a:r>
              <a:rPr lang="en-US" sz="4000" u="sng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857x</a:t>
            </a:r>
          </a:p>
          <a:p>
            <a:r>
              <a:rPr 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Error is </a:t>
            </a:r>
            <a:r>
              <a:rPr lang="en-US" altLang="zh-TW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% but unseen by eye in blurred image. </a:t>
            </a:r>
            <a:endParaRPr 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12" y="1601493"/>
            <a:ext cx="5865813" cy="3299519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2" y="1606659"/>
            <a:ext cx="5867400" cy="3300412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27012" y="452972"/>
            <a:ext cx="11809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 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2664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2"/>
          <p:cNvSpPr>
            <a:spLocks noGrp="1"/>
          </p:cNvSpPr>
          <p:nvPr>
            <p:ph type="title"/>
          </p:nvPr>
        </p:nvSpPr>
        <p:spPr>
          <a:xfrm>
            <a:off x="52944" y="197375"/>
            <a:ext cx="12153343" cy="970450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Threads per block vs performance</a:t>
            </a: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68390" y="1167825"/>
            <a:ext cx="5754130" cy="5638800"/>
          </a:xfrm>
        </p:spPr>
        <p:txBody>
          <a:bodyPr>
            <a:normAutofit/>
          </a:bodyPr>
          <a:lstStyle/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5" name="圖表 4"/>
          <p:cNvGraphicFramePr/>
          <p:nvPr>
            <p:extLst>
              <p:ext uri="{D42A27DB-BD31-4B8C-83A1-F6EECF244321}">
                <p14:modId xmlns:p14="http://schemas.microsoft.com/office/powerpoint/2010/main" val="494854644"/>
              </p:ext>
            </p:extLst>
          </p:nvPr>
        </p:nvGraphicFramePr>
        <p:xfrm>
          <a:off x="970539" y="1234500"/>
          <a:ext cx="10153073" cy="4927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文字方塊 5"/>
          <p:cNvSpPr txBox="1"/>
          <p:nvPr/>
        </p:nvSpPr>
        <p:spPr>
          <a:xfrm rot="16200000">
            <a:off x="-623534" y="2337881"/>
            <a:ext cx="2285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Secs</a:t>
            </a:r>
            <a:endParaRPr 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3500715" y="6210817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Threads per block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9514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60412" y="5154748"/>
            <a:ext cx="1173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Serial 4964sec, </a:t>
            </a:r>
            <a:r>
              <a:rPr lang="en-US" sz="36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OpenCL</a:t>
            </a:r>
            <a:r>
              <a:rPr 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5.532sec</a:t>
            </a:r>
            <a:r>
              <a:rPr 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, accelerate </a:t>
            </a:r>
            <a:r>
              <a:rPr lang="en-US" sz="3600" u="sng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897x</a:t>
            </a:r>
            <a:endParaRPr lang="en-US" sz="3600" u="sng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Error is </a:t>
            </a:r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% but unseen by eye in blurred image. </a:t>
            </a:r>
            <a:endParaRPr 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12" y="1537705"/>
            <a:ext cx="5865813" cy="3299519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2" y="1542871"/>
            <a:ext cx="5867400" cy="3300412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27012" y="389184"/>
            <a:ext cx="11809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 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37168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6"/>
          <a:stretch/>
        </p:blipFill>
        <p:spPr>
          <a:xfrm>
            <a:off x="5027612" y="104225"/>
            <a:ext cx="6866567" cy="64008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03212" y="104225"/>
            <a:ext cx="4419600" cy="6400800"/>
          </a:xfrm>
        </p:spPr>
        <p:txBody>
          <a:bodyPr>
            <a:noAutofit/>
          </a:bodyPr>
          <a:lstStyle/>
          <a:p>
            <a:r>
              <a:rPr kumimoji="1" lang="en-US" altLang="zh-TW" sz="8800" dirty="0" smtClean="0">
                <a:latin typeface="+mj-ea"/>
              </a:rPr>
              <a:t>CAN WE DO FASTER?</a:t>
            </a:r>
            <a:endParaRPr kumimoji="1" lang="zh-TW" altLang="en-US" sz="880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5185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557" y="32951"/>
            <a:ext cx="10351066" cy="970450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Outline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26385" y="1003401"/>
            <a:ext cx="10351066" cy="5854599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 is Gaussian Blur.</a:t>
            </a:r>
          </a:p>
          <a:p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Motivation and platform</a:t>
            </a:r>
          </a:p>
          <a:p>
            <a:r>
              <a:rPr 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 </a:t>
            </a:r>
            <a:endParaRPr lang="en-US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Benchmark method</a:t>
            </a:r>
          </a:p>
          <a:p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Different platforms explained and respective discoveries .</a:t>
            </a:r>
          </a:p>
          <a:p>
            <a:pPr lvl="1"/>
            <a:r>
              <a:rPr lang="en-US" altLang="zh-TW" sz="2400" dirty="0" err="1" smtClean="0">
                <a:latin typeface="微軟正黑體" panose="020B0604030504040204" pitchFamily="34" charset="-120"/>
              </a:rPr>
              <a:t>OpenMP</a:t>
            </a:r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CUDA</a:t>
            </a:r>
          </a:p>
          <a:p>
            <a:pPr lvl="1"/>
            <a:r>
              <a:rPr lang="en-US" sz="24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OpenCL</a:t>
            </a:r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 </a:t>
            </a:r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video.</a:t>
            </a:r>
          </a:p>
          <a:p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Q&amp;A </a:t>
            </a:r>
          </a:p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9548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2"/>
          <p:cNvSpPr>
            <a:spLocks noGrp="1"/>
          </p:cNvSpPr>
          <p:nvPr>
            <p:ph type="title"/>
          </p:nvPr>
        </p:nvSpPr>
        <p:spPr>
          <a:xfrm>
            <a:off x="4590" y="0"/>
            <a:ext cx="12153343" cy="970450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Do faster with </a:t>
            </a:r>
            <a:r>
              <a:rPr lang="en-US" altLang="zh-TW" sz="4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Constant Memory</a:t>
            </a:r>
            <a:endParaRPr lang="zh-TW" altLang="en-US" sz="48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0" y="6264511"/>
            <a:ext cx="12137897" cy="97045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Filter is frequently and repeatedly accessed but GPU global memory is quite slow.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" t="14388" b="8095"/>
          <a:stretch/>
        </p:blipFill>
        <p:spPr>
          <a:xfrm>
            <a:off x="1370012" y="962244"/>
            <a:ext cx="8919678" cy="529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82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2"/>
          <p:cNvSpPr>
            <a:spLocks noGrp="1"/>
          </p:cNvSpPr>
          <p:nvPr>
            <p:ph type="title"/>
          </p:nvPr>
        </p:nvSpPr>
        <p:spPr>
          <a:xfrm>
            <a:off x="52944" y="20150"/>
            <a:ext cx="12153343" cy="970450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Threads per block vs </a:t>
            </a:r>
            <a:r>
              <a:rPr lang="en-US" altLang="zh-TW" sz="4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const</a:t>
            </a:r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performance</a:t>
            </a: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68390" y="990600"/>
            <a:ext cx="5754130" cy="5638800"/>
          </a:xfrm>
        </p:spPr>
        <p:txBody>
          <a:bodyPr>
            <a:normAutofit/>
          </a:bodyPr>
          <a:lstStyle/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5" name="圖表 4"/>
          <p:cNvGraphicFramePr/>
          <p:nvPr>
            <p:extLst>
              <p:ext uri="{D42A27DB-BD31-4B8C-83A1-F6EECF244321}">
                <p14:modId xmlns:p14="http://schemas.microsoft.com/office/powerpoint/2010/main" val="577138027"/>
              </p:ext>
            </p:extLst>
          </p:nvPr>
        </p:nvGraphicFramePr>
        <p:xfrm>
          <a:off x="970539" y="1057275"/>
          <a:ext cx="10363200" cy="502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文字方塊 5"/>
          <p:cNvSpPr txBox="1"/>
          <p:nvPr/>
        </p:nvSpPr>
        <p:spPr>
          <a:xfrm rot="16200000">
            <a:off x="-623534" y="2160656"/>
            <a:ext cx="2285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Secs</a:t>
            </a:r>
            <a:endParaRPr 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3500715" y="6172200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Threads per block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3583019" y="3303655"/>
            <a:ext cx="129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14%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522412" y="1676400"/>
            <a:ext cx="129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32%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5504439" y="3571875"/>
            <a:ext cx="129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14%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7425859" y="3845668"/>
            <a:ext cx="129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22%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9623408" y="3810000"/>
            <a:ext cx="129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27%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5494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454025" y="5105400"/>
            <a:ext cx="1173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CUDA </a:t>
            </a:r>
            <a:r>
              <a:rPr lang="en-US" sz="40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const</a:t>
            </a:r>
            <a:r>
              <a:rPr 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4.48sec, accelerate </a:t>
            </a:r>
            <a:r>
              <a:rPr lang="en-US" sz="4000" u="sng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1108x</a:t>
            </a:r>
          </a:p>
          <a:p>
            <a:pPr algn="ctr"/>
            <a:r>
              <a:rPr 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Identical with normal CUDA, error 1 %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12" y="1601493"/>
            <a:ext cx="5865813" cy="3299519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2" y="1606659"/>
            <a:ext cx="5867400" cy="3300412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27012" y="452972"/>
            <a:ext cx="11809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 with </a:t>
            </a:r>
            <a:r>
              <a:rPr lang="en-US" sz="4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const</a:t>
            </a:r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memory 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47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2812" y="2743200"/>
            <a:ext cx="10351066" cy="970450"/>
          </a:xfrm>
        </p:spPr>
        <p:txBody>
          <a:bodyPr>
            <a:noAutofit/>
          </a:bodyPr>
          <a:lstStyle/>
          <a:p>
            <a:r>
              <a:rPr lang="en-US" altLang="zh-TW" sz="8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OpenCL</a:t>
            </a:r>
            <a:endParaRPr lang="zh-TW" altLang="en-US" sz="8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45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940437"/>
              </p:ext>
            </p:extLst>
          </p:nvPr>
        </p:nvGraphicFramePr>
        <p:xfrm>
          <a:off x="2752664" y="973165"/>
          <a:ext cx="6452800" cy="4589436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806600">
                  <a:extLst>
                    <a:ext uri="{9D8B030D-6E8A-4147-A177-3AD203B41FA5}">
                      <a16:colId xmlns:a16="http://schemas.microsoft.com/office/drawing/2014/main" val="2143632981"/>
                    </a:ext>
                  </a:extLst>
                </a:gridCol>
                <a:gridCol w="806600">
                  <a:extLst>
                    <a:ext uri="{9D8B030D-6E8A-4147-A177-3AD203B41FA5}">
                      <a16:colId xmlns:a16="http://schemas.microsoft.com/office/drawing/2014/main" val="256714713"/>
                    </a:ext>
                  </a:extLst>
                </a:gridCol>
                <a:gridCol w="806600">
                  <a:extLst>
                    <a:ext uri="{9D8B030D-6E8A-4147-A177-3AD203B41FA5}">
                      <a16:colId xmlns:a16="http://schemas.microsoft.com/office/drawing/2014/main" val="3383731159"/>
                    </a:ext>
                  </a:extLst>
                </a:gridCol>
                <a:gridCol w="806600">
                  <a:extLst>
                    <a:ext uri="{9D8B030D-6E8A-4147-A177-3AD203B41FA5}">
                      <a16:colId xmlns:a16="http://schemas.microsoft.com/office/drawing/2014/main" val="44299500"/>
                    </a:ext>
                  </a:extLst>
                </a:gridCol>
                <a:gridCol w="806600">
                  <a:extLst>
                    <a:ext uri="{9D8B030D-6E8A-4147-A177-3AD203B41FA5}">
                      <a16:colId xmlns:a16="http://schemas.microsoft.com/office/drawing/2014/main" val="3040518523"/>
                    </a:ext>
                  </a:extLst>
                </a:gridCol>
                <a:gridCol w="806600">
                  <a:extLst>
                    <a:ext uri="{9D8B030D-6E8A-4147-A177-3AD203B41FA5}">
                      <a16:colId xmlns:a16="http://schemas.microsoft.com/office/drawing/2014/main" val="61716542"/>
                    </a:ext>
                  </a:extLst>
                </a:gridCol>
                <a:gridCol w="806600">
                  <a:extLst>
                    <a:ext uri="{9D8B030D-6E8A-4147-A177-3AD203B41FA5}">
                      <a16:colId xmlns:a16="http://schemas.microsoft.com/office/drawing/2014/main" val="2766088148"/>
                    </a:ext>
                  </a:extLst>
                </a:gridCol>
                <a:gridCol w="806600">
                  <a:extLst>
                    <a:ext uri="{9D8B030D-6E8A-4147-A177-3AD203B41FA5}">
                      <a16:colId xmlns:a16="http://schemas.microsoft.com/office/drawing/2014/main" val="1119374313"/>
                    </a:ext>
                  </a:extLst>
                </a:gridCol>
              </a:tblGrid>
              <a:tr h="562526">
                <a:tc rowSpan="4" gridSpan="4">
                  <a:txBody>
                    <a:bodyPr/>
                    <a:lstStyle/>
                    <a:p>
                      <a:pPr algn="ctr"/>
                      <a:r>
                        <a:rPr lang="en-US" altLang="zh-TW" sz="3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1024</a:t>
                      </a:r>
                      <a:r>
                        <a:rPr lang="zh-TW" altLang="en-US" sz="3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endParaRPr lang="en-US" altLang="zh-TW" sz="3200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/>
                      <a:r>
                        <a:rPr lang="en-US" altLang="zh-TW" sz="3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threads</a:t>
                      </a:r>
                      <a:r>
                        <a:rPr lang="en-US" altLang="zh-TW" sz="32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</a:p>
                    <a:p>
                      <a:pPr algn="ctr"/>
                      <a:r>
                        <a:rPr lang="en-US" altLang="zh-TW" sz="32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per</a:t>
                      </a:r>
                    </a:p>
                    <a:p>
                      <a:pPr algn="ctr"/>
                      <a:r>
                        <a:rPr lang="en-US" altLang="zh-TW" sz="32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block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824741"/>
                  </a:ext>
                </a:extLst>
              </a:tr>
              <a:tr h="651754">
                <a:tc gridSpan="4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3600" dirty="0" smtClean="0"/>
                        <a:t> 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638129"/>
                  </a:ext>
                </a:extLst>
              </a:tr>
              <a:tr h="562526">
                <a:tc gridSpan="4"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9495464"/>
                  </a:ext>
                </a:extLst>
              </a:tr>
              <a:tr h="562526">
                <a:tc gridSpan="4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667041"/>
                  </a:ext>
                </a:extLst>
              </a:tr>
              <a:tr h="56252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744398"/>
                  </a:ext>
                </a:extLst>
              </a:tr>
              <a:tr h="56252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699655"/>
                  </a:ext>
                </a:extLst>
              </a:tr>
              <a:tr h="56252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4303597"/>
                  </a:ext>
                </a:extLst>
              </a:tr>
              <a:tr h="56252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3144627"/>
                  </a:ext>
                </a:extLst>
              </a:tr>
            </a:tbl>
          </a:graphicData>
        </a:graphic>
      </p:graphicFrame>
      <p:sp>
        <p:nvSpPr>
          <p:cNvPr id="5" name="左大括弧 4"/>
          <p:cNvSpPr/>
          <p:nvPr/>
        </p:nvSpPr>
        <p:spPr>
          <a:xfrm>
            <a:off x="1907498" y="572818"/>
            <a:ext cx="381000" cy="5187221"/>
          </a:xfrm>
          <a:prstGeom prst="leftBrace">
            <a:avLst>
              <a:gd name="adj1" fmla="val 8333"/>
              <a:gd name="adj2" fmla="val 50645"/>
            </a:avLst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左大括弧 6"/>
          <p:cNvSpPr/>
          <p:nvPr/>
        </p:nvSpPr>
        <p:spPr>
          <a:xfrm rot="16200000">
            <a:off x="5974858" y="2376295"/>
            <a:ext cx="381000" cy="7397457"/>
          </a:xfrm>
          <a:prstGeom prst="leftBrac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字方塊 5"/>
          <p:cNvSpPr txBox="1"/>
          <p:nvPr/>
        </p:nvSpPr>
        <p:spPr>
          <a:xfrm>
            <a:off x="440581" y="2812485"/>
            <a:ext cx="1818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 smtClean="0">
                <a:latin typeface="+mj-ea"/>
                <a:ea typeface="+mj-ea"/>
              </a:rPr>
              <a:t>4320</a:t>
            </a:r>
            <a:endParaRPr lang="en-US" sz="4800" dirty="0">
              <a:latin typeface="+mj-ea"/>
              <a:ea typeface="+mj-ea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553444" y="6210661"/>
            <a:ext cx="1818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 smtClean="0">
                <a:latin typeface="+mj-ea"/>
                <a:ea typeface="+mj-ea"/>
              </a:rPr>
              <a:t>7680</a:t>
            </a:r>
            <a:endParaRPr lang="en-US" sz="4800" dirty="0">
              <a:latin typeface="+mj-ea"/>
              <a:ea typeface="+mj-ea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0005388" y="4161071"/>
            <a:ext cx="2514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Total 129600*3 threads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向下箭號 9"/>
          <p:cNvSpPr/>
          <p:nvPr/>
        </p:nvSpPr>
        <p:spPr>
          <a:xfrm>
            <a:off x="4113212" y="3474610"/>
            <a:ext cx="762000" cy="1905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向下箭號 11"/>
          <p:cNvSpPr/>
          <p:nvPr/>
        </p:nvSpPr>
        <p:spPr>
          <a:xfrm rot="16200000">
            <a:off x="7351712" y="914089"/>
            <a:ext cx="762000" cy="1905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t"/>
            <a:endParaRPr lang="zh-TW" altLang="zh-TW" dirty="0">
              <a:latin typeface="Arial" panose="020B0604020202020204" pitchFamily="34" charset="0"/>
            </a:endParaRPr>
          </a:p>
          <a:p>
            <a:pPr fontAlgn="t"/>
            <a:r>
              <a:rPr lang="zh-TW" altLang="zh-TW" dirty="0">
                <a:solidFill>
                  <a:srgbClr val="000000"/>
                </a:solidFill>
                <a:latin typeface="Calisto MT" panose="02040603050505030304" pitchFamily="18" charset="0"/>
                <a:ea typeface="Calisto MT" panose="02040603050505030304" pitchFamily="18" charset="0"/>
              </a:rPr>
              <a:t> </a:t>
            </a:r>
            <a:endParaRPr lang="zh-TW" altLang="zh-TW" dirty="0">
              <a:latin typeface="Arial" panose="020B0604020202020204" pitchFamily="34" charset="0"/>
            </a:endParaRPr>
          </a:p>
          <a:p>
            <a:pPr algn="ctr"/>
            <a:endParaRPr lang="en-US" dirty="0"/>
          </a:p>
        </p:txBody>
      </p:sp>
      <p:sp>
        <p:nvSpPr>
          <p:cNvPr id="14" name="向下箭號 13"/>
          <p:cNvSpPr/>
          <p:nvPr/>
        </p:nvSpPr>
        <p:spPr>
          <a:xfrm rot="18335617">
            <a:off x="6957158" y="3390111"/>
            <a:ext cx="762000" cy="1905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283286"/>
              </p:ext>
            </p:extLst>
          </p:nvPr>
        </p:nvGraphicFramePr>
        <p:xfrm>
          <a:off x="2448215" y="541177"/>
          <a:ext cx="7397456" cy="525050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24682">
                  <a:extLst>
                    <a:ext uri="{9D8B030D-6E8A-4147-A177-3AD203B41FA5}">
                      <a16:colId xmlns:a16="http://schemas.microsoft.com/office/drawing/2014/main" val="1960100276"/>
                    </a:ext>
                  </a:extLst>
                </a:gridCol>
                <a:gridCol w="924682">
                  <a:extLst>
                    <a:ext uri="{9D8B030D-6E8A-4147-A177-3AD203B41FA5}">
                      <a16:colId xmlns:a16="http://schemas.microsoft.com/office/drawing/2014/main" val="342303146"/>
                    </a:ext>
                  </a:extLst>
                </a:gridCol>
                <a:gridCol w="924682">
                  <a:extLst>
                    <a:ext uri="{9D8B030D-6E8A-4147-A177-3AD203B41FA5}">
                      <a16:colId xmlns:a16="http://schemas.microsoft.com/office/drawing/2014/main" val="2405675143"/>
                    </a:ext>
                  </a:extLst>
                </a:gridCol>
                <a:gridCol w="924682">
                  <a:extLst>
                    <a:ext uri="{9D8B030D-6E8A-4147-A177-3AD203B41FA5}">
                      <a16:colId xmlns:a16="http://schemas.microsoft.com/office/drawing/2014/main" val="4240062939"/>
                    </a:ext>
                  </a:extLst>
                </a:gridCol>
                <a:gridCol w="924682">
                  <a:extLst>
                    <a:ext uri="{9D8B030D-6E8A-4147-A177-3AD203B41FA5}">
                      <a16:colId xmlns:a16="http://schemas.microsoft.com/office/drawing/2014/main" val="2004611792"/>
                    </a:ext>
                  </a:extLst>
                </a:gridCol>
                <a:gridCol w="924682">
                  <a:extLst>
                    <a:ext uri="{9D8B030D-6E8A-4147-A177-3AD203B41FA5}">
                      <a16:colId xmlns:a16="http://schemas.microsoft.com/office/drawing/2014/main" val="2642527266"/>
                    </a:ext>
                  </a:extLst>
                </a:gridCol>
                <a:gridCol w="924682">
                  <a:extLst>
                    <a:ext uri="{9D8B030D-6E8A-4147-A177-3AD203B41FA5}">
                      <a16:colId xmlns:a16="http://schemas.microsoft.com/office/drawing/2014/main" val="1220246783"/>
                    </a:ext>
                  </a:extLst>
                </a:gridCol>
                <a:gridCol w="924682">
                  <a:extLst>
                    <a:ext uri="{9D8B030D-6E8A-4147-A177-3AD203B41FA5}">
                      <a16:colId xmlns:a16="http://schemas.microsoft.com/office/drawing/2014/main" val="326106009"/>
                    </a:ext>
                  </a:extLst>
                </a:gridCol>
              </a:tblGrid>
              <a:tr h="656313"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TW" sz="27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250 thread per block</a:t>
                      </a:r>
                      <a:endParaRPr lang="zh-TW" altLang="en-US" sz="27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104549" marR="104549" marT="52275" marB="52275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extLst>
                  <a:ext uri="{0D108BD9-81ED-4DB2-BD59-A6C34878D82A}">
                    <a16:rowId xmlns:a16="http://schemas.microsoft.com/office/drawing/2014/main" val="1178419708"/>
                  </a:ext>
                </a:extLst>
              </a:tr>
              <a:tr h="656313"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extLst>
                  <a:ext uri="{0D108BD9-81ED-4DB2-BD59-A6C34878D82A}">
                    <a16:rowId xmlns:a16="http://schemas.microsoft.com/office/drawing/2014/main" val="2790808191"/>
                  </a:ext>
                </a:extLst>
              </a:tr>
              <a:tr h="656313"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extLst>
                  <a:ext uri="{0D108BD9-81ED-4DB2-BD59-A6C34878D82A}">
                    <a16:rowId xmlns:a16="http://schemas.microsoft.com/office/drawing/2014/main" val="1426597431"/>
                  </a:ext>
                </a:extLst>
              </a:tr>
              <a:tr h="656313"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extLst>
                  <a:ext uri="{0D108BD9-81ED-4DB2-BD59-A6C34878D82A}">
                    <a16:rowId xmlns:a16="http://schemas.microsoft.com/office/drawing/2014/main" val="4088035366"/>
                  </a:ext>
                </a:extLst>
              </a:tr>
              <a:tr h="656313"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extLst>
                  <a:ext uri="{0D108BD9-81ED-4DB2-BD59-A6C34878D82A}">
                    <a16:rowId xmlns:a16="http://schemas.microsoft.com/office/drawing/2014/main" val="3528949234"/>
                  </a:ext>
                </a:extLst>
              </a:tr>
              <a:tr h="656313"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extLst>
                  <a:ext uri="{0D108BD9-81ED-4DB2-BD59-A6C34878D82A}">
                    <a16:rowId xmlns:a16="http://schemas.microsoft.com/office/drawing/2014/main" val="3192379218"/>
                  </a:ext>
                </a:extLst>
              </a:tr>
              <a:tr h="656313"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extLst>
                  <a:ext uri="{0D108BD9-81ED-4DB2-BD59-A6C34878D82A}">
                    <a16:rowId xmlns:a16="http://schemas.microsoft.com/office/drawing/2014/main" val="2057998897"/>
                  </a:ext>
                </a:extLst>
              </a:tr>
              <a:tr h="656313"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/>
                    </a:p>
                  </a:txBody>
                  <a:tcPr marL="104549" marR="104549" marT="52275" marB="52275"/>
                </a:tc>
                <a:tc>
                  <a:txBody>
                    <a:bodyPr/>
                    <a:lstStyle/>
                    <a:p>
                      <a:endParaRPr lang="zh-TW" altLang="en-US" sz="2100" dirty="0"/>
                    </a:p>
                  </a:txBody>
                  <a:tcPr marL="104549" marR="104549" marT="52275" marB="52275"/>
                </a:tc>
                <a:extLst>
                  <a:ext uri="{0D108BD9-81ED-4DB2-BD59-A6C34878D82A}">
                    <a16:rowId xmlns:a16="http://schemas.microsoft.com/office/drawing/2014/main" val="39669908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095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 smtClean="0">
                <a:latin typeface="+mj-ea"/>
              </a:rPr>
              <a:t>Pros &amp; Cons</a:t>
            </a:r>
            <a:endParaRPr lang="zh-TW" altLang="en-US" sz="4800" dirty="0">
              <a:latin typeface="+mj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Pros</a:t>
            </a:r>
          </a:p>
          <a:p>
            <a:pPr lvl="1"/>
            <a:r>
              <a:rPr lang="en-US" altLang="zh-TW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Don’t need to concern with </a:t>
            </a:r>
            <a:r>
              <a:rPr lang="en-US" altLang="zh-TW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SIZE </a:t>
            </a:r>
            <a:r>
              <a:rPr lang="en-US" altLang="zh-TW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&amp; </a:t>
            </a:r>
            <a:r>
              <a:rPr lang="en-US" altLang="zh-TW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SIZE </a:t>
            </a:r>
            <a:endParaRPr lang="en-US" altLang="zh-TW" sz="2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302524"/>
              </p:ext>
            </p:extLst>
          </p:nvPr>
        </p:nvGraphicFramePr>
        <p:xfrm>
          <a:off x="1674812" y="2824285"/>
          <a:ext cx="4648200" cy="3483676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81025">
                  <a:extLst>
                    <a:ext uri="{9D8B030D-6E8A-4147-A177-3AD203B41FA5}">
                      <a16:colId xmlns:a16="http://schemas.microsoft.com/office/drawing/2014/main" val="3215425229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932405925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1866993211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2326966163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89623515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2605784965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809497946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3676554263"/>
                    </a:ext>
                  </a:extLst>
                </a:gridCol>
              </a:tblGrid>
              <a:tr h="596918"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TW" sz="17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256 threads </a:t>
                      </a:r>
                    </a:p>
                    <a:p>
                      <a:pPr algn="ctr"/>
                      <a:r>
                        <a:rPr lang="en-US" altLang="zh-TW" sz="17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per </a:t>
                      </a:r>
                      <a:r>
                        <a:rPr lang="en-US" altLang="zh-TW" sz="17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block</a:t>
                      </a:r>
                      <a:endParaRPr lang="zh-TW" altLang="en-US" sz="17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65694" marR="65694" marT="32847" marB="32847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1974919248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383209979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2850228497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3992753912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2611608279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452223903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1452474160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3790890207"/>
                  </a:ext>
                </a:extLst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643672"/>
              </p:ext>
            </p:extLst>
          </p:nvPr>
        </p:nvGraphicFramePr>
        <p:xfrm>
          <a:off x="6513139" y="2817754"/>
          <a:ext cx="3050382" cy="18341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397">
                  <a:extLst>
                    <a:ext uri="{9D8B030D-6E8A-4147-A177-3AD203B41FA5}">
                      <a16:colId xmlns:a16="http://schemas.microsoft.com/office/drawing/2014/main" val="3215425229"/>
                    </a:ext>
                  </a:extLst>
                </a:gridCol>
                <a:gridCol w="508397">
                  <a:extLst>
                    <a:ext uri="{9D8B030D-6E8A-4147-A177-3AD203B41FA5}">
                      <a16:colId xmlns:a16="http://schemas.microsoft.com/office/drawing/2014/main" val="932405925"/>
                    </a:ext>
                  </a:extLst>
                </a:gridCol>
                <a:gridCol w="508397">
                  <a:extLst>
                    <a:ext uri="{9D8B030D-6E8A-4147-A177-3AD203B41FA5}">
                      <a16:colId xmlns:a16="http://schemas.microsoft.com/office/drawing/2014/main" val="1866993211"/>
                    </a:ext>
                  </a:extLst>
                </a:gridCol>
                <a:gridCol w="508397">
                  <a:extLst>
                    <a:ext uri="{9D8B030D-6E8A-4147-A177-3AD203B41FA5}">
                      <a16:colId xmlns:a16="http://schemas.microsoft.com/office/drawing/2014/main" val="689045911"/>
                    </a:ext>
                  </a:extLst>
                </a:gridCol>
                <a:gridCol w="508397">
                  <a:extLst>
                    <a:ext uri="{9D8B030D-6E8A-4147-A177-3AD203B41FA5}">
                      <a16:colId xmlns:a16="http://schemas.microsoft.com/office/drawing/2014/main" val="89623515"/>
                    </a:ext>
                  </a:extLst>
                </a:gridCol>
                <a:gridCol w="508397">
                  <a:extLst>
                    <a:ext uri="{9D8B030D-6E8A-4147-A177-3AD203B41FA5}">
                      <a16:colId xmlns:a16="http://schemas.microsoft.com/office/drawing/2014/main" val="2605784965"/>
                    </a:ext>
                  </a:extLst>
                </a:gridCol>
              </a:tblGrid>
              <a:tr h="59691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7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252 threads</a:t>
                      </a:r>
                    </a:p>
                    <a:p>
                      <a:pPr algn="ctr"/>
                      <a:r>
                        <a:rPr lang="en-US" altLang="zh-TW" sz="17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per</a:t>
                      </a:r>
                      <a:r>
                        <a:rPr lang="en-US" altLang="zh-TW" sz="1700" b="1" kern="12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block</a:t>
                      </a:r>
                      <a:endParaRPr lang="zh-TW" altLang="en-US" sz="17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65694" marR="65694" marT="32847" marB="32847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7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65694" marR="65694" marT="32847" marB="32847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7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65694" marR="65694" marT="32847" marB="32847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1974919248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383209979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2850228497"/>
                  </a:ext>
                </a:extLst>
              </a:tr>
              <a:tr h="412394"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 marL="65694" marR="65694" marT="32847" marB="32847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65694" marR="65694" marT="32847" marB="32847"/>
                </a:tc>
                <a:extLst>
                  <a:ext uri="{0D108BD9-81ED-4DB2-BD59-A6C34878D82A}">
                    <a16:rowId xmlns:a16="http://schemas.microsoft.com/office/drawing/2014/main" val="3992753912"/>
                  </a:ext>
                </a:extLst>
              </a:tr>
            </a:tbl>
          </a:graphicData>
        </a:graphic>
      </p:graphicFrame>
      <p:sp>
        <p:nvSpPr>
          <p:cNvPr id="6" name="左大括弧 5"/>
          <p:cNvSpPr/>
          <p:nvPr/>
        </p:nvSpPr>
        <p:spPr>
          <a:xfrm>
            <a:off x="1103685" y="2824285"/>
            <a:ext cx="381000" cy="3429000"/>
          </a:xfrm>
          <a:prstGeom prst="leftBrace">
            <a:avLst>
              <a:gd name="adj1" fmla="val 8333"/>
              <a:gd name="adj2" fmla="val 50645"/>
            </a:avLst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字方塊 6"/>
          <p:cNvSpPr txBox="1"/>
          <p:nvPr/>
        </p:nvSpPr>
        <p:spPr>
          <a:xfrm>
            <a:off x="74612" y="4015565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4320</a:t>
            </a:r>
            <a:endParaRPr lang="en-US" sz="2800" dirty="0">
              <a:latin typeface="+mj-ea"/>
              <a:ea typeface="+mj-ea"/>
            </a:endParaRPr>
          </a:p>
        </p:txBody>
      </p:sp>
      <p:sp>
        <p:nvSpPr>
          <p:cNvPr id="8" name="左大括弧 7"/>
          <p:cNvSpPr/>
          <p:nvPr/>
        </p:nvSpPr>
        <p:spPr>
          <a:xfrm rot="16200000">
            <a:off x="3835290" y="4264097"/>
            <a:ext cx="335206" cy="4640239"/>
          </a:xfrm>
          <a:prstGeom prst="leftBrac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文字方塊 8"/>
          <p:cNvSpPr txBox="1"/>
          <p:nvPr/>
        </p:nvSpPr>
        <p:spPr>
          <a:xfrm>
            <a:off x="572109" y="6348971"/>
            <a:ext cx="1063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7680</a:t>
            </a:r>
            <a:endParaRPr lang="en-US" sz="2800" dirty="0">
              <a:latin typeface="+mj-ea"/>
              <a:ea typeface="+mj-ea"/>
            </a:endParaRPr>
          </a:p>
        </p:txBody>
      </p:sp>
      <p:sp>
        <p:nvSpPr>
          <p:cNvPr id="10" name="左大括弧 9"/>
          <p:cNvSpPr/>
          <p:nvPr/>
        </p:nvSpPr>
        <p:spPr>
          <a:xfrm flipH="1">
            <a:off x="9793663" y="2824285"/>
            <a:ext cx="305801" cy="1827569"/>
          </a:xfrm>
          <a:prstGeom prst="leftBrace">
            <a:avLst>
              <a:gd name="adj1" fmla="val 8333"/>
              <a:gd name="adj2" fmla="val 51153"/>
            </a:avLst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10182420" y="3501967"/>
            <a:ext cx="1082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2268</a:t>
            </a:r>
            <a:endParaRPr lang="en-US" sz="2800" dirty="0">
              <a:latin typeface="+mj-ea"/>
              <a:ea typeface="+mj-ea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7497228" y="5319077"/>
            <a:ext cx="1082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4032</a:t>
            </a:r>
            <a:endParaRPr lang="en-US" sz="2800" dirty="0">
              <a:latin typeface="+mj-ea"/>
              <a:ea typeface="+mj-ea"/>
            </a:endParaRPr>
          </a:p>
        </p:txBody>
      </p:sp>
      <p:sp>
        <p:nvSpPr>
          <p:cNvPr id="13" name="左大括弧 12"/>
          <p:cNvSpPr/>
          <p:nvPr/>
        </p:nvSpPr>
        <p:spPr>
          <a:xfrm rot="16200000">
            <a:off x="7870728" y="3497128"/>
            <a:ext cx="335206" cy="3050380"/>
          </a:xfrm>
          <a:prstGeom prst="leftBrac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10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>
                <a:latin typeface="+mj-ea"/>
              </a:rPr>
              <a:t>Pros &amp; Cons</a:t>
            </a:r>
            <a:endParaRPr lang="zh-TW" altLang="en-US" sz="4800" dirty="0">
              <a:latin typeface="+mj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Pros</a:t>
            </a:r>
          </a:p>
          <a:p>
            <a:pPr lvl="1"/>
            <a:r>
              <a:rPr lang="en-US" altLang="zh-TW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Don’t need to concern with </a:t>
            </a:r>
            <a:r>
              <a:rPr lang="en-US" altLang="zh-TW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SIZE </a:t>
            </a:r>
            <a:r>
              <a:rPr lang="en-US" altLang="zh-TW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&amp; </a:t>
            </a:r>
            <a:r>
              <a:rPr lang="en-US" altLang="zh-TW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</a:t>
            </a:r>
            <a:r>
              <a:rPr lang="en-US" altLang="zh-TW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</a:p>
          <a:p>
            <a:pPr lvl="1"/>
            <a:r>
              <a:rPr lang="en-US" altLang="zh-TW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Maybe Faster?</a:t>
            </a:r>
            <a:endParaRPr lang="en-US" altLang="zh-TW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圖表 5"/>
          <p:cNvGraphicFramePr/>
          <p:nvPr>
            <p:extLst>
              <p:ext uri="{D42A27DB-BD31-4B8C-83A1-F6EECF244321}">
                <p14:modId xmlns:p14="http://schemas.microsoft.com/office/powerpoint/2010/main" val="3451772660"/>
              </p:ext>
            </p:extLst>
          </p:nvPr>
        </p:nvGraphicFramePr>
        <p:xfrm>
          <a:off x="4254223" y="2971800"/>
          <a:ext cx="7010400" cy="3470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32976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>
                <a:latin typeface="+mj-ea"/>
              </a:rPr>
              <a:t>Pros &amp; Cons</a:t>
            </a:r>
            <a:endParaRPr lang="zh-TW" altLang="en-US" sz="4800" dirty="0">
              <a:latin typeface="+mj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Pros</a:t>
            </a:r>
          </a:p>
          <a:p>
            <a:pPr lvl="1"/>
            <a:r>
              <a:rPr lang="en-US" altLang="zh-TW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Don’t need to concern with </a:t>
            </a:r>
            <a:r>
              <a:rPr lang="en-US" altLang="zh-TW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SIZE </a:t>
            </a:r>
            <a:r>
              <a:rPr lang="en-US" altLang="zh-TW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&amp; </a:t>
            </a:r>
            <a:r>
              <a:rPr lang="en-US" altLang="zh-TW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</a:t>
            </a:r>
            <a:r>
              <a:rPr lang="en-US" altLang="zh-TW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</a:p>
          <a:p>
            <a:pPr lvl="1"/>
            <a:r>
              <a:rPr lang="en-US" altLang="zh-TW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Maybe Faster?</a:t>
            </a:r>
          </a:p>
          <a:p>
            <a:r>
              <a:rPr lang="en-US" altLang="zh-TW" sz="2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</a:t>
            </a:r>
          </a:p>
          <a:p>
            <a:pPr lvl="1"/>
            <a:r>
              <a:rPr lang="en-US" altLang="zh-TW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Initialization is a NIGHTMARE!</a:t>
            </a:r>
            <a:endParaRPr lang="en-US" altLang="zh-TW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ãå´©æ½°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7533" y="2819400"/>
            <a:ext cx="3647090" cy="364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37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5878"/>
          </a:xfrm>
        </p:spPr>
      </p:pic>
    </p:spTree>
    <p:extLst>
      <p:ext uri="{BB962C8B-B14F-4D97-AF65-F5344CB8AC3E}">
        <p14:creationId xmlns:p14="http://schemas.microsoft.com/office/powerpoint/2010/main" val="4202523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44428" y="533400"/>
            <a:ext cx="10351066" cy="970450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Individual Works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235503"/>
              </p:ext>
            </p:extLst>
          </p:nvPr>
        </p:nvGraphicFramePr>
        <p:xfrm>
          <a:off x="946016" y="1752600"/>
          <a:ext cx="10351066" cy="448156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92538">
                  <a:extLst>
                    <a:ext uri="{9D8B030D-6E8A-4147-A177-3AD203B41FA5}">
                      <a16:colId xmlns:a16="http://schemas.microsoft.com/office/drawing/2014/main" val="3345488265"/>
                    </a:ext>
                  </a:extLst>
                </a:gridCol>
                <a:gridCol w="8258528">
                  <a:extLst>
                    <a:ext uri="{9D8B030D-6E8A-4147-A177-3AD203B41FA5}">
                      <a16:colId xmlns:a16="http://schemas.microsoft.com/office/drawing/2014/main" val="4238017165"/>
                    </a:ext>
                  </a:extLst>
                </a:gridCol>
              </a:tblGrid>
              <a:tr h="440954">
                <a:tc>
                  <a:txBody>
                    <a:bodyPr/>
                    <a:lstStyle/>
                    <a:p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名字</a:t>
                      </a:r>
                      <a:endParaRPr lang="en-US" sz="32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負責</a:t>
                      </a:r>
                      <a:endParaRPr lang="en-US" sz="32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220972"/>
                  </a:ext>
                </a:extLst>
              </a:tr>
              <a:tr h="1300815">
                <a:tc>
                  <a:txBody>
                    <a:bodyPr/>
                    <a:lstStyle/>
                    <a:p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胡安鳳</a:t>
                      </a:r>
                      <a:endParaRPr lang="en-US" sz="32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atin typeface="+mj-ea"/>
                          <a:ea typeface="+mj-ea"/>
                        </a:rPr>
                        <a:t>CUDA</a:t>
                      </a:r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、</a:t>
                      </a:r>
                      <a:r>
                        <a:rPr lang="en-US" altLang="zh-TW" sz="3200" dirty="0" smtClean="0">
                          <a:latin typeface="+mj-ea"/>
                          <a:ea typeface="+mj-ea"/>
                        </a:rPr>
                        <a:t>PPT</a:t>
                      </a:r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、</a:t>
                      </a:r>
                      <a:r>
                        <a:rPr lang="en-US" altLang="zh-TW" sz="3200" dirty="0" smtClean="0">
                          <a:latin typeface="+mj-ea"/>
                          <a:ea typeface="+mj-ea"/>
                        </a:rPr>
                        <a:t>Demo Video Editing</a:t>
                      </a:r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、</a:t>
                      </a:r>
                      <a:r>
                        <a:rPr lang="en-US" altLang="zh-TW" sz="3200" dirty="0" smtClean="0">
                          <a:latin typeface="+mj-ea"/>
                          <a:ea typeface="+mj-ea"/>
                        </a:rPr>
                        <a:t>Environment Support</a:t>
                      </a:r>
                      <a:endParaRPr lang="en-US" sz="32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3919540"/>
                  </a:ext>
                </a:extLst>
              </a:tr>
              <a:tr h="1300815">
                <a:tc>
                  <a:txBody>
                    <a:bodyPr/>
                    <a:lstStyle/>
                    <a:p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李鴻暘</a:t>
                      </a:r>
                      <a:endParaRPr lang="en-US" altLang="zh-TW" sz="3200" dirty="0" smtClean="0">
                        <a:latin typeface="+mj-ea"/>
                        <a:ea typeface="+mj-ea"/>
                      </a:endParaRPr>
                    </a:p>
                    <a:p>
                      <a:endParaRPr lang="en-US" sz="32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atin typeface="+mj-ea"/>
                          <a:ea typeface="+mj-ea"/>
                        </a:rPr>
                        <a:t>OpenCL</a:t>
                      </a:r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、</a:t>
                      </a:r>
                      <a:r>
                        <a:rPr lang="en-US" altLang="zh-TW" sz="3200" dirty="0" smtClean="0">
                          <a:latin typeface="+mj-ea"/>
                          <a:ea typeface="+mj-ea"/>
                        </a:rPr>
                        <a:t>PPT</a:t>
                      </a:r>
                      <a:endParaRPr lang="en-US" sz="32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396489"/>
                  </a:ext>
                </a:extLst>
              </a:tr>
              <a:tr h="1300815">
                <a:tc>
                  <a:txBody>
                    <a:bodyPr/>
                    <a:lstStyle/>
                    <a:p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陳羿豐</a:t>
                      </a:r>
                      <a:endParaRPr lang="en-US" sz="32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atin typeface="+mj-ea"/>
                          <a:ea typeface="+mj-ea"/>
                        </a:rPr>
                        <a:t>OpenMP</a:t>
                      </a:r>
                      <a:r>
                        <a:rPr lang="zh-TW" altLang="en-US" sz="3200" dirty="0" smtClean="0">
                          <a:latin typeface="+mj-ea"/>
                          <a:ea typeface="+mj-ea"/>
                        </a:rPr>
                        <a:t>、</a:t>
                      </a:r>
                      <a:r>
                        <a:rPr lang="en-US" altLang="zh-TW" sz="3200" dirty="0" smtClean="0">
                          <a:latin typeface="+mj-ea"/>
                          <a:ea typeface="+mj-ea"/>
                        </a:rPr>
                        <a:t>Code</a:t>
                      </a:r>
                      <a:r>
                        <a:rPr lang="en-US" altLang="zh-TW" sz="3200" baseline="0" dirty="0" smtClean="0">
                          <a:latin typeface="+mj-ea"/>
                          <a:ea typeface="+mj-ea"/>
                        </a:rPr>
                        <a:t> Suggestions</a:t>
                      </a:r>
                      <a:endParaRPr lang="en-US" sz="32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487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346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2"/>
          <p:cNvSpPr>
            <a:spLocks noGrp="1"/>
          </p:cNvSpPr>
          <p:nvPr>
            <p:ph type="title"/>
          </p:nvPr>
        </p:nvSpPr>
        <p:spPr>
          <a:xfrm>
            <a:off x="4590" y="228600"/>
            <a:ext cx="12153343" cy="970450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What is Gaussian Blur and why need?</a:t>
            </a: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747261" y="1199050"/>
            <a:ext cx="10668000" cy="108695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An image processing algorithm using convolution to </a:t>
            </a:r>
            <a:r>
              <a:rPr lang="en-US" sz="24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smooth images.</a:t>
            </a:r>
          </a:p>
          <a:p>
            <a:r>
              <a:rPr 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Can be used for noise reduction of the image.</a:t>
            </a:r>
          </a:p>
          <a:p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2362200"/>
            <a:ext cx="5181600" cy="38862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699" y="2362200"/>
            <a:ext cx="5181600" cy="3886200"/>
          </a:xfrm>
          <a:prstGeom prst="rect">
            <a:avLst/>
          </a:prstGeom>
        </p:spPr>
      </p:pic>
      <p:sp>
        <p:nvSpPr>
          <p:cNvPr id="7" name="向右箭號 6"/>
          <p:cNvSpPr/>
          <p:nvPr/>
        </p:nvSpPr>
        <p:spPr>
          <a:xfrm>
            <a:off x="5789612" y="4114800"/>
            <a:ext cx="609600" cy="3810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433231" y="53502"/>
            <a:ext cx="3493811" cy="1676400"/>
          </a:xfrm>
        </p:spPr>
        <p:txBody>
          <a:bodyPr>
            <a:noAutofit/>
          </a:bodyPr>
          <a:lstStyle/>
          <a:p>
            <a:r>
              <a:rPr lang="en-US" sz="9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Q&amp;A</a:t>
            </a:r>
            <a:endParaRPr lang="en-US" sz="9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505" y="1729902"/>
            <a:ext cx="4767262" cy="476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98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2"/>
          <p:cNvSpPr>
            <a:spLocks noGrp="1"/>
          </p:cNvSpPr>
          <p:nvPr>
            <p:ph type="title"/>
          </p:nvPr>
        </p:nvSpPr>
        <p:spPr>
          <a:xfrm>
            <a:off x="4590" y="237620"/>
            <a:ext cx="12153343" cy="970450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Blurred effect vs filter size</a:t>
            </a: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012" y="1434854"/>
            <a:ext cx="5312487" cy="398436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1434854"/>
            <a:ext cx="5310569" cy="3982927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531812" y="5644565"/>
            <a:ext cx="5234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5 x 5 filter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246812" y="5646003"/>
            <a:ext cx="5234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101 x 101 filter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6615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8147" y="214353"/>
            <a:ext cx="10351066" cy="970450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Motivation of this project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18148" y="1147733"/>
            <a:ext cx="10351066" cy="1577101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Widely used algorithm in lots of software like </a:t>
            </a:r>
            <a:r>
              <a:rPr lang="en-US" sz="24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PhotoShop</a:t>
            </a:r>
            <a:r>
              <a:rPr 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, GIMP.</a:t>
            </a:r>
          </a:p>
          <a:p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Time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complexity :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O(</a:t>
            </a:r>
            <a:r>
              <a:rPr lang="en-US" altLang="zh-TW" sz="24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img_width</a:t>
            </a:r>
            <a:r>
              <a:rPr lang="en-US" altLang="zh-TW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 </a:t>
            </a:r>
            <a:r>
              <a:rPr lang="en-US" altLang="zh-TW" sz="24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img_height</a:t>
            </a:r>
            <a:r>
              <a:rPr lang="en-US" altLang="zh-TW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x filter_size^2</a:t>
            </a:r>
            <a:r>
              <a:rPr lang="en-US" altLang="zh-TW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sz="2400" b="1" u="sng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890165" y="6176500"/>
            <a:ext cx="6174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Gaussian Convolution  with its kernel</a:t>
            </a:r>
          </a:p>
          <a:p>
            <a:r>
              <a:rPr 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Img from Apple Dev.</a:t>
            </a:r>
            <a:endParaRPr 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" t="23141" r="-273" b="523"/>
          <a:stretch/>
        </p:blipFill>
        <p:spPr>
          <a:xfrm>
            <a:off x="2880030" y="2343835"/>
            <a:ext cx="6427298" cy="375216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rot="867729">
            <a:off x="9514845" y="2550822"/>
            <a:ext cx="22806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b="1" dirty="0">
                <a:solidFill>
                  <a:srgbClr val="FF0000"/>
                </a:solidFill>
                <a:latin typeface="微軟正黑體" panose="020B0604030504040204" pitchFamily="34" charset="-120"/>
              </a:rPr>
              <a:t>huge!</a:t>
            </a:r>
            <a:endParaRPr lang="en-US" altLang="zh-TW" sz="4800" b="1" dirty="0">
              <a:solidFill>
                <a:srgbClr val="FF0000"/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6210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557" y="838200"/>
            <a:ext cx="10351066" cy="970450"/>
          </a:xfrm>
        </p:spPr>
        <p:txBody>
          <a:bodyPr>
            <a:normAutofit/>
          </a:bodyPr>
          <a:lstStyle/>
          <a:p>
            <a:r>
              <a:rPr kumimoji="1"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Parallel Platforms</a:t>
            </a:r>
            <a:endParaRPr kumimoji="1"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13557" y="2100775"/>
            <a:ext cx="3275855" cy="3810000"/>
          </a:xfrm>
        </p:spPr>
        <p:txBody>
          <a:bodyPr>
            <a:normAutofit fontScale="92500"/>
          </a:bodyPr>
          <a:lstStyle/>
          <a:p>
            <a:r>
              <a:rPr kumimoji="1"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en-US" altLang="zh-TW" sz="4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OpenMP</a:t>
            </a:r>
            <a:endParaRPr kumimoji="1" lang="en-US" altLang="zh-TW" sz="4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sz="4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CUDA</a:t>
            </a:r>
            <a:endParaRPr kumimoji="1" lang="en-US" altLang="zh-TW" sz="4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en-US" altLang="zh-TW" sz="4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OpenCL</a:t>
            </a:r>
            <a:endParaRPr kumimoji="1"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6537479" y="2173266"/>
            <a:ext cx="563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CPU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6537479" y="4286446"/>
            <a:ext cx="563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CPU + GPU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右大括弧 5"/>
          <p:cNvSpPr/>
          <p:nvPr/>
        </p:nvSpPr>
        <p:spPr>
          <a:xfrm>
            <a:off x="4494212" y="2405575"/>
            <a:ext cx="1752600" cy="304800"/>
          </a:xfrm>
          <a:prstGeom prst="rightBrace">
            <a:avLst/>
          </a:prstGeom>
          <a:ln w="508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右大括弧 7"/>
          <p:cNvSpPr/>
          <p:nvPr/>
        </p:nvSpPr>
        <p:spPr>
          <a:xfrm>
            <a:off x="4456112" y="4016145"/>
            <a:ext cx="1752600" cy="1371600"/>
          </a:xfrm>
          <a:prstGeom prst="rightBrace">
            <a:avLst/>
          </a:prstGeom>
          <a:ln w="508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2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2"/>
          <p:cNvSpPr>
            <a:spLocks noGrp="1"/>
          </p:cNvSpPr>
          <p:nvPr>
            <p:ph type="title"/>
          </p:nvPr>
        </p:nvSpPr>
        <p:spPr>
          <a:xfrm>
            <a:off x="-17354" y="208586"/>
            <a:ext cx="12153343" cy="970450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How we </a:t>
            </a:r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parallel</a:t>
            </a: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674812" y="1858710"/>
            <a:ext cx="297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err="1" smtClean="0"/>
              <a:t>Pthread</a:t>
            </a:r>
            <a:r>
              <a:rPr lang="en-US" altLang="zh-TW" sz="2800" dirty="0" smtClean="0"/>
              <a:t>/</a:t>
            </a:r>
            <a:r>
              <a:rPr lang="en-US" altLang="zh-TW" sz="2800" dirty="0" err="1" smtClean="0"/>
              <a:t>OpenMP</a:t>
            </a:r>
            <a:endParaRPr lang="zh-TW" altLang="en-US" sz="2000" dirty="0"/>
          </a:p>
        </p:txBody>
      </p:sp>
      <p:sp>
        <p:nvSpPr>
          <p:cNvPr id="5" name="文字方塊 4"/>
          <p:cNvSpPr txBox="1"/>
          <p:nvPr/>
        </p:nvSpPr>
        <p:spPr>
          <a:xfrm>
            <a:off x="7389812" y="1841293"/>
            <a:ext cx="297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CUDA/</a:t>
            </a:r>
            <a:r>
              <a:rPr lang="en-US" altLang="zh-TW" sz="2800" dirty="0" err="1" smtClean="0"/>
              <a:t>OpenCL</a:t>
            </a:r>
            <a:endParaRPr lang="zh-TW" altLang="en-US" sz="2000" dirty="0"/>
          </a:p>
        </p:txBody>
      </p:sp>
      <p:sp>
        <p:nvSpPr>
          <p:cNvPr id="4" name="矩形 3"/>
          <p:cNvSpPr/>
          <p:nvPr/>
        </p:nvSpPr>
        <p:spPr>
          <a:xfrm>
            <a:off x="1364479" y="264718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974079" y="264718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2583679" y="2653712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3191691" y="264718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3801291" y="264718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4410891" y="2653712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1371600" y="324028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1981200" y="324028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2590800" y="324681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>
            <a:off x="3198812" y="324028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3808412" y="324028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/>
          <p:cNvSpPr/>
          <p:nvPr/>
        </p:nvSpPr>
        <p:spPr>
          <a:xfrm>
            <a:off x="4418012" y="324681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/>
          <p:cNvSpPr/>
          <p:nvPr/>
        </p:nvSpPr>
        <p:spPr>
          <a:xfrm>
            <a:off x="1371600" y="383991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1981200" y="383991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>
            <a:off x="2590800" y="384644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/>
          <p:cNvSpPr/>
          <p:nvPr/>
        </p:nvSpPr>
        <p:spPr>
          <a:xfrm>
            <a:off x="3198812" y="383991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矩形 22"/>
          <p:cNvSpPr/>
          <p:nvPr/>
        </p:nvSpPr>
        <p:spPr>
          <a:xfrm>
            <a:off x="3808412" y="383991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/>
          <p:cNvSpPr/>
          <p:nvPr/>
        </p:nvSpPr>
        <p:spPr>
          <a:xfrm>
            <a:off x="4418012" y="384644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4"/>
          <p:cNvSpPr/>
          <p:nvPr/>
        </p:nvSpPr>
        <p:spPr>
          <a:xfrm>
            <a:off x="1364479" y="443300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/>
          <p:cNvSpPr/>
          <p:nvPr/>
        </p:nvSpPr>
        <p:spPr>
          <a:xfrm>
            <a:off x="1974079" y="443300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>
            <a:off x="2583679" y="443954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27"/>
          <p:cNvSpPr/>
          <p:nvPr/>
        </p:nvSpPr>
        <p:spPr>
          <a:xfrm>
            <a:off x="3191691" y="443300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/>
          <p:cNvSpPr/>
          <p:nvPr/>
        </p:nvSpPr>
        <p:spPr>
          <a:xfrm>
            <a:off x="3801291" y="443300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 29"/>
          <p:cNvSpPr/>
          <p:nvPr/>
        </p:nvSpPr>
        <p:spPr>
          <a:xfrm>
            <a:off x="4410891" y="443954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/>
          <p:cNvSpPr/>
          <p:nvPr/>
        </p:nvSpPr>
        <p:spPr>
          <a:xfrm>
            <a:off x="1371600" y="503263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/>
          <p:cNvSpPr/>
          <p:nvPr/>
        </p:nvSpPr>
        <p:spPr>
          <a:xfrm>
            <a:off x="1981200" y="503263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32"/>
          <p:cNvSpPr/>
          <p:nvPr/>
        </p:nvSpPr>
        <p:spPr>
          <a:xfrm>
            <a:off x="2590800" y="503917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/>
          <p:cNvSpPr/>
          <p:nvPr/>
        </p:nvSpPr>
        <p:spPr>
          <a:xfrm>
            <a:off x="3198812" y="503263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34"/>
          <p:cNvSpPr/>
          <p:nvPr/>
        </p:nvSpPr>
        <p:spPr>
          <a:xfrm>
            <a:off x="3808412" y="503263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/>
          <p:cNvSpPr/>
          <p:nvPr/>
        </p:nvSpPr>
        <p:spPr>
          <a:xfrm>
            <a:off x="4418012" y="503917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/>
          <p:cNvSpPr/>
          <p:nvPr/>
        </p:nvSpPr>
        <p:spPr>
          <a:xfrm>
            <a:off x="1395548" y="563226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37"/>
          <p:cNvSpPr/>
          <p:nvPr/>
        </p:nvSpPr>
        <p:spPr>
          <a:xfrm>
            <a:off x="2005148" y="563226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38"/>
          <p:cNvSpPr/>
          <p:nvPr/>
        </p:nvSpPr>
        <p:spPr>
          <a:xfrm>
            <a:off x="2614748" y="563880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39"/>
          <p:cNvSpPr/>
          <p:nvPr/>
        </p:nvSpPr>
        <p:spPr>
          <a:xfrm>
            <a:off x="3222760" y="563226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40"/>
          <p:cNvSpPr/>
          <p:nvPr/>
        </p:nvSpPr>
        <p:spPr>
          <a:xfrm>
            <a:off x="3832360" y="563226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/>
          <p:cNvSpPr/>
          <p:nvPr/>
        </p:nvSpPr>
        <p:spPr>
          <a:xfrm>
            <a:off x="4441960" y="563880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矩形 42"/>
          <p:cNvSpPr/>
          <p:nvPr/>
        </p:nvSpPr>
        <p:spPr>
          <a:xfrm>
            <a:off x="6850879" y="264718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矩形 43"/>
          <p:cNvSpPr/>
          <p:nvPr/>
        </p:nvSpPr>
        <p:spPr>
          <a:xfrm>
            <a:off x="7460479" y="264718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44"/>
          <p:cNvSpPr/>
          <p:nvPr/>
        </p:nvSpPr>
        <p:spPr>
          <a:xfrm>
            <a:off x="8070079" y="2653712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矩形 45"/>
          <p:cNvSpPr/>
          <p:nvPr/>
        </p:nvSpPr>
        <p:spPr>
          <a:xfrm>
            <a:off x="8678091" y="264718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46"/>
          <p:cNvSpPr/>
          <p:nvPr/>
        </p:nvSpPr>
        <p:spPr>
          <a:xfrm>
            <a:off x="9287691" y="264718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 47"/>
          <p:cNvSpPr/>
          <p:nvPr/>
        </p:nvSpPr>
        <p:spPr>
          <a:xfrm>
            <a:off x="9897291" y="2653712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48"/>
          <p:cNvSpPr/>
          <p:nvPr/>
        </p:nvSpPr>
        <p:spPr>
          <a:xfrm>
            <a:off x="6858000" y="324028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49"/>
          <p:cNvSpPr/>
          <p:nvPr/>
        </p:nvSpPr>
        <p:spPr>
          <a:xfrm>
            <a:off x="7467600" y="324028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/>
          <p:cNvSpPr/>
          <p:nvPr/>
        </p:nvSpPr>
        <p:spPr>
          <a:xfrm>
            <a:off x="8077200" y="324681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51"/>
          <p:cNvSpPr/>
          <p:nvPr/>
        </p:nvSpPr>
        <p:spPr>
          <a:xfrm>
            <a:off x="8685212" y="324028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52"/>
          <p:cNvSpPr/>
          <p:nvPr/>
        </p:nvSpPr>
        <p:spPr>
          <a:xfrm>
            <a:off x="9294812" y="324028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矩形 53"/>
          <p:cNvSpPr/>
          <p:nvPr/>
        </p:nvSpPr>
        <p:spPr>
          <a:xfrm>
            <a:off x="9904412" y="324681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矩形 54"/>
          <p:cNvSpPr/>
          <p:nvPr/>
        </p:nvSpPr>
        <p:spPr>
          <a:xfrm>
            <a:off x="6858000" y="383991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矩形 55"/>
          <p:cNvSpPr/>
          <p:nvPr/>
        </p:nvSpPr>
        <p:spPr>
          <a:xfrm>
            <a:off x="7467600" y="383991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矩形 56"/>
          <p:cNvSpPr/>
          <p:nvPr/>
        </p:nvSpPr>
        <p:spPr>
          <a:xfrm>
            <a:off x="8077200" y="384644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矩形 57"/>
          <p:cNvSpPr/>
          <p:nvPr/>
        </p:nvSpPr>
        <p:spPr>
          <a:xfrm>
            <a:off x="8685212" y="383991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矩形 58"/>
          <p:cNvSpPr/>
          <p:nvPr/>
        </p:nvSpPr>
        <p:spPr>
          <a:xfrm>
            <a:off x="9294812" y="383991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矩形 59"/>
          <p:cNvSpPr/>
          <p:nvPr/>
        </p:nvSpPr>
        <p:spPr>
          <a:xfrm>
            <a:off x="9904412" y="3846441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矩形 60"/>
          <p:cNvSpPr/>
          <p:nvPr/>
        </p:nvSpPr>
        <p:spPr>
          <a:xfrm>
            <a:off x="6850879" y="443300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矩形 61"/>
          <p:cNvSpPr/>
          <p:nvPr/>
        </p:nvSpPr>
        <p:spPr>
          <a:xfrm>
            <a:off x="7460479" y="443300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矩形 62"/>
          <p:cNvSpPr/>
          <p:nvPr/>
        </p:nvSpPr>
        <p:spPr>
          <a:xfrm>
            <a:off x="8070079" y="443954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矩形 63"/>
          <p:cNvSpPr/>
          <p:nvPr/>
        </p:nvSpPr>
        <p:spPr>
          <a:xfrm>
            <a:off x="8678091" y="443300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矩形 64"/>
          <p:cNvSpPr/>
          <p:nvPr/>
        </p:nvSpPr>
        <p:spPr>
          <a:xfrm>
            <a:off x="9287691" y="443300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矩形 65"/>
          <p:cNvSpPr/>
          <p:nvPr/>
        </p:nvSpPr>
        <p:spPr>
          <a:xfrm>
            <a:off x="9897291" y="443954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矩形 66"/>
          <p:cNvSpPr/>
          <p:nvPr/>
        </p:nvSpPr>
        <p:spPr>
          <a:xfrm>
            <a:off x="6858000" y="503263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矩形 67"/>
          <p:cNvSpPr/>
          <p:nvPr/>
        </p:nvSpPr>
        <p:spPr>
          <a:xfrm>
            <a:off x="7467600" y="503263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矩形 68"/>
          <p:cNvSpPr/>
          <p:nvPr/>
        </p:nvSpPr>
        <p:spPr>
          <a:xfrm>
            <a:off x="8077200" y="503917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矩形 69"/>
          <p:cNvSpPr/>
          <p:nvPr/>
        </p:nvSpPr>
        <p:spPr>
          <a:xfrm>
            <a:off x="8685212" y="503263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矩形 70"/>
          <p:cNvSpPr/>
          <p:nvPr/>
        </p:nvSpPr>
        <p:spPr>
          <a:xfrm>
            <a:off x="9294812" y="503263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矩形 71"/>
          <p:cNvSpPr/>
          <p:nvPr/>
        </p:nvSpPr>
        <p:spPr>
          <a:xfrm>
            <a:off x="9904412" y="503917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72"/>
          <p:cNvSpPr/>
          <p:nvPr/>
        </p:nvSpPr>
        <p:spPr>
          <a:xfrm>
            <a:off x="6881948" y="563226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矩形 73"/>
          <p:cNvSpPr/>
          <p:nvPr/>
        </p:nvSpPr>
        <p:spPr>
          <a:xfrm>
            <a:off x="7491548" y="563226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矩形 74"/>
          <p:cNvSpPr/>
          <p:nvPr/>
        </p:nvSpPr>
        <p:spPr>
          <a:xfrm>
            <a:off x="8101148" y="563880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矩形 75"/>
          <p:cNvSpPr/>
          <p:nvPr/>
        </p:nvSpPr>
        <p:spPr>
          <a:xfrm>
            <a:off x="8709160" y="563226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矩形 76"/>
          <p:cNvSpPr/>
          <p:nvPr/>
        </p:nvSpPr>
        <p:spPr>
          <a:xfrm>
            <a:off x="9318760" y="5632269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矩形 77"/>
          <p:cNvSpPr/>
          <p:nvPr/>
        </p:nvSpPr>
        <p:spPr>
          <a:xfrm>
            <a:off x="9928360" y="5638800"/>
            <a:ext cx="457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826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1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1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21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8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8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000"/>
                            </p:stCondLst>
                            <p:childTnLst>
                              <p:par>
                                <p:cTn id="89" presetID="21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9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9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9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9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0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0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0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0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500"/>
                            </p:stCondLst>
                            <p:childTnLst>
                              <p:par>
                                <p:cTn id="110" presetID="21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3000"/>
                            </p:stCondLst>
                            <p:childTnLst>
                              <p:par>
                                <p:cTn id="131" presetID="21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3500"/>
                            </p:stCondLst>
                            <p:childTnLst>
                              <p:par>
                                <p:cTn id="152" presetID="21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6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6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6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6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6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6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7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4000"/>
                            </p:stCondLst>
                            <p:childTnLst>
                              <p:par>
                                <p:cTn id="173" presetID="21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7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7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7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9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0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0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0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0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0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3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3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3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3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4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4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4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5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5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6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6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7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7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7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7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8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8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8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8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9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9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9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9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0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0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0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0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0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0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0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0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1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1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1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1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1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1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2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2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2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2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3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3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3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3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3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3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3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4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4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4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4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4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4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4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4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5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5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5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5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5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5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5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5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6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6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6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6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7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7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7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7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557" y="281718"/>
            <a:ext cx="10351066" cy="970450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Environment for this project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833088"/>
              </p:ext>
            </p:extLst>
          </p:nvPr>
        </p:nvGraphicFramePr>
        <p:xfrm>
          <a:off x="2154713" y="1252168"/>
          <a:ext cx="7868754" cy="552963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72762">
                  <a:extLst>
                    <a:ext uri="{9D8B030D-6E8A-4147-A177-3AD203B41FA5}">
                      <a16:colId xmlns:a16="http://schemas.microsoft.com/office/drawing/2014/main" val="1917913497"/>
                    </a:ext>
                  </a:extLst>
                </a:gridCol>
                <a:gridCol w="6295992">
                  <a:extLst>
                    <a:ext uri="{9D8B030D-6E8A-4147-A177-3AD203B41FA5}">
                      <a16:colId xmlns:a16="http://schemas.microsoft.com/office/drawing/2014/main" val="2881882938"/>
                    </a:ext>
                  </a:extLst>
                </a:gridCol>
              </a:tblGrid>
              <a:tr h="907415">
                <a:tc>
                  <a:txBody>
                    <a:bodyPr/>
                    <a:lstStyle/>
                    <a:p>
                      <a:r>
                        <a:rPr lang="en-US" sz="35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CPU</a:t>
                      </a:r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tc>
                  <a:txBody>
                    <a:bodyPr/>
                    <a:lstStyle/>
                    <a:p>
                      <a:r>
                        <a:rPr lang="en-US" sz="35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Intel</a:t>
                      </a:r>
                      <a:r>
                        <a:rPr lang="en-US" sz="3500" b="0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i5 7500 (4C 4T)</a:t>
                      </a:r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extLst>
                  <a:ext uri="{0D108BD9-81ED-4DB2-BD59-A6C34878D82A}">
                    <a16:rowId xmlns:a16="http://schemas.microsoft.com/office/drawing/2014/main" val="1718032476"/>
                  </a:ext>
                </a:extLst>
              </a:tr>
              <a:tr h="1153806">
                <a:tc>
                  <a:txBody>
                    <a:bodyPr/>
                    <a:lstStyle/>
                    <a:p>
                      <a:pPr marL="0" marR="0" lvl="0" indent="0" algn="l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5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GPU</a:t>
                      </a:r>
                    </a:p>
                    <a:p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tc>
                  <a:txBody>
                    <a:bodyPr/>
                    <a:lstStyle/>
                    <a:p>
                      <a:r>
                        <a:rPr lang="en-US" sz="35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NVIDIA GTX1070 </a:t>
                      </a:r>
                    </a:p>
                    <a:p>
                      <a:r>
                        <a:rPr lang="en-US" sz="35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(1920 CUDA Cores)</a:t>
                      </a:r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extLst>
                  <a:ext uri="{0D108BD9-81ED-4DB2-BD59-A6C34878D82A}">
                    <a16:rowId xmlns:a16="http://schemas.microsoft.com/office/drawing/2014/main" val="3215692717"/>
                  </a:ext>
                </a:extLst>
              </a:tr>
              <a:tr h="1153806">
                <a:tc>
                  <a:txBody>
                    <a:bodyPr/>
                    <a:lstStyle/>
                    <a:p>
                      <a:pPr marL="0" marR="0" lvl="0" indent="0" algn="l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5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SSD</a:t>
                      </a:r>
                    </a:p>
                    <a:p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tc>
                  <a:txBody>
                    <a:bodyPr/>
                    <a:lstStyle/>
                    <a:p>
                      <a:r>
                        <a:rPr lang="en-US" sz="35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Samsung PM981 SSD 512GB</a:t>
                      </a:r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extLst>
                  <a:ext uri="{0D108BD9-81ED-4DB2-BD59-A6C34878D82A}">
                    <a16:rowId xmlns:a16="http://schemas.microsoft.com/office/drawing/2014/main" val="3296786175"/>
                  </a:ext>
                </a:extLst>
              </a:tr>
              <a:tr h="1153806">
                <a:tc>
                  <a:txBody>
                    <a:bodyPr/>
                    <a:lstStyle/>
                    <a:p>
                      <a:pPr marL="0" marR="0" lvl="0" indent="0" algn="l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5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RAM</a:t>
                      </a:r>
                    </a:p>
                    <a:p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tc>
                  <a:txBody>
                    <a:bodyPr/>
                    <a:lstStyle/>
                    <a:p>
                      <a:r>
                        <a:rPr lang="en-US" sz="35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DDR4 2666 8G x</a:t>
                      </a:r>
                      <a:r>
                        <a:rPr lang="en-US" sz="3500" b="0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4</a:t>
                      </a:r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extLst>
                  <a:ext uri="{0D108BD9-81ED-4DB2-BD59-A6C34878D82A}">
                    <a16:rowId xmlns:a16="http://schemas.microsoft.com/office/drawing/2014/main" val="1663358492"/>
                  </a:ext>
                </a:extLst>
              </a:tr>
              <a:tr h="1153806">
                <a:tc>
                  <a:txBody>
                    <a:bodyPr/>
                    <a:lstStyle/>
                    <a:p>
                      <a:pPr marL="0" marR="0" lvl="0" indent="0" algn="l" defTabSz="4570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5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OS</a:t>
                      </a:r>
                    </a:p>
                    <a:p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tc>
                  <a:txBody>
                    <a:bodyPr/>
                    <a:lstStyle/>
                    <a:p>
                      <a:r>
                        <a:rPr lang="en-US" sz="3500" b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Ubuntu 16.04 64bit</a:t>
                      </a:r>
                      <a:endParaRPr lang="en-US" sz="35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754" marR="88754" marT="44377" marB="44377"/>
                </a:tc>
                <a:extLst>
                  <a:ext uri="{0D108BD9-81ED-4DB2-BD59-A6C34878D82A}">
                    <a16:rowId xmlns:a16="http://schemas.microsoft.com/office/drawing/2014/main" val="1358922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521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2"/>
          <p:cNvSpPr>
            <a:spLocks noGrp="1"/>
          </p:cNvSpPr>
          <p:nvPr>
            <p:ph type="title"/>
          </p:nvPr>
        </p:nvSpPr>
        <p:spPr>
          <a:xfrm>
            <a:off x="4590" y="244458"/>
            <a:ext cx="12153343" cy="970450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4800" dirty="0" smtClean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Benchmark method</a:t>
            </a: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82468" y="1219200"/>
            <a:ext cx="5754130" cy="5638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8K(7680 x 4320) image for processing</a:t>
            </a:r>
          </a:p>
          <a:p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Filter size fixed to 101 x 101</a:t>
            </a:r>
          </a:p>
          <a:p>
            <a:r>
              <a:rPr 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Computation is </a:t>
            </a:r>
            <a:r>
              <a:rPr lang="cs-CZ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338444697600 (338 </a:t>
            </a:r>
            <a:r>
              <a:rPr lang="cs-CZ" sz="28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billion</a:t>
            </a:r>
            <a:r>
              <a:rPr lang="cs-CZ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!)</a:t>
            </a:r>
          </a:p>
          <a:p>
            <a:r>
              <a:rPr lang="cs-CZ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Check</a:t>
            </a:r>
            <a:r>
              <a:rPr lang="cs-CZ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cs-CZ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error</a:t>
            </a:r>
            <a:r>
              <a:rPr lang="cs-CZ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percent </a:t>
            </a:r>
            <a:r>
              <a:rPr lang="cs-CZ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if</a:t>
            </a:r>
            <a:r>
              <a:rPr lang="cs-CZ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cs-CZ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needed</a:t>
            </a:r>
            <a:r>
              <a:rPr lang="cs-CZ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(</a:t>
            </a:r>
            <a:r>
              <a:rPr lang="cs-CZ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diff</a:t>
            </a:r>
            <a:r>
              <a:rPr lang="cs-CZ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image)</a:t>
            </a:r>
          </a:p>
          <a:p>
            <a:r>
              <a:rPr lang="cs-CZ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Baseline</a:t>
            </a:r>
            <a:endParaRPr lang="cs-CZ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cs-CZ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Serial time is 82m44s (</a:t>
            </a:r>
            <a:r>
              <a:rPr lang="cs-CZ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4964s</a:t>
            </a:r>
            <a:r>
              <a:rPr 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cs-CZ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387" y="2428325"/>
            <a:ext cx="5725423" cy="322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07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石板">
  <a:themeElements>
    <a:clrScheme name="石板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石板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石板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佈景主題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terms/"/>
    <ds:schemaRef ds:uri="4873beb7-5857-4685-be1f-d57550cc96cc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TM04033929[[fn=石板]]</Template>
  <TotalTime>1772</TotalTime>
  <Words>558</Words>
  <Application>Microsoft Office PowerPoint</Application>
  <PresentationFormat>自訂</PresentationFormat>
  <Paragraphs>165</Paragraphs>
  <Slides>30</Slides>
  <Notes>11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7" baseType="lpstr">
      <vt:lpstr>Salesforce Sans</vt:lpstr>
      <vt:lpstr>微軟正黑體</vt:lpstr>
      <vt:lpstr>Arial</vt:lpstr>
      <vt:lpstr>Calisto MT</vt:lpstr>
      <vt:lpstr>Trebuchet MS</vt:lpstr>
      <vt:lpstr>Wingdings 2</vt:lpstr>
      <vt:lpstr>石板</vt:lpstr>
      <vt:lpstr>Gaussian Blur  Different Parallel Platforms Comparison</vt:lpstr>
      <vt:lpstr>Outline</vt:lpstr>
      <vt:lpstr>What is Gaussian Blur and why need?</vt:lpstr>
      <vt:lpstr>Blurred effect vs filter size</vt:lpstr>
      <vt:lpstr>Motivation of this project</vt:lpstr>
      <vt:lpstr>Parallel Platforms</vt:lpstr>
      <vt:lpstr>How we parallel</vt:lpstr>
      <vt:lpstr>Environment for this project</vt:lpstr>
      <vt:lpstr>Benchmark method</vt:lpstr>
      <vt:lpstr>OpenMP</vt:lpstr>
      <vt:lpstr>Using OpenMP</vt:lpstr>
      <vt:lpstr>Try to Speed Up</vt:lpstr>
      <vt:lpstr>OpenMP result</vt:lpstr>
      <vt:lpstr>CUDA</vt:lpstr>
      <vt:lpstr>PowerPoint 簡報</vt:lpstr>
      <vt:lpstr>PowerPoint 簡報</vt:lpstr>
      <vt:lpstr>Threads per block vs performance</vt:lpstr>
      <vt:lpstr>PowerPoint 簡報</vt:lpstr>
      <vt:lpstr>CAN WE DO FASTER?</vt:lpstr>
      <vt:lpstr>Do faster with Constant Memory</vt:lpstr>
      <vt:lpstr>Threads per block vs const performance</vt:lpstr>
      <vt:lpstr>PowerPoint 簡報</vt:lpstr>
      <vt:lpstr>OpenCL</vt:lpstr>
      <vt:lpstr>PowerPoint 簡報</vt:lpstr>
      <vt:lpstr>Pros &amp; Cons</vt:lpstr>
      <vt:lpstr>Pros &amp; Cons</vt:lpstr>
      <vt:lpstr>Pros &amp; Cons</vt:lpstr>
      <vt:lpstr>PowerPoint 簡報</vt:lpstr>
      <vt:lpstr>Individual Works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Gaussian Blur  Different Parallel Platforms Comparison</dc:title>
  <dc:creator>安鳳 胡</dc:creator>
  <cp:lastModifiedBy>Hung-Yang Li</cp:lastModifiedBy>
  <cp:revision>237</cp:revision>
  <dcterms:created xsi:type="dcterms:W3CDTF">2018-12-24T06:10:27Z</dcterms:created>
  <dcterms:modified xsi:type="dcterms:W3CDTF">2018-12-27T15:27:08Z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